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8" r:id="rId5"/>
    <p:sldMasterId id="2147483714" r:id="rId6"/>
  </p:sldMasterIdLst>
  <p:notesMasterIdLst>
    <p:notesMasterId r:id="rId56"/>
  </p:notesMasterIdLst>
  <p:handoutMasterIdLst>
    <p:handoutMasterId r:id="rId57"/>
  </p:handoutMasterIdLst>
  <p:sldIdLst>
    <p:sldId id="351" r:id="rId7"/>
    <p:sldId id="432" r:id="rId8"/>
    <p:sldId id="433" r:id="rId9"/>
    <p:sldId id="436" r:id="rId10"/>
    <p:sldId id="434" r:id="rId11"/>
    <p:sldId id="435" r:id="rId12"/>
    <p:sldId id="407" r:id="rId13"/>
    <p:sldId id="437" r:id="rId14"/>
    <p:sldId id="444" r:id="rId15"/>
    <p:sldId id="438" r:id="rId16"/>
    <p:sldId id="442" r:id="rId17"/>
    <p:sldId id="451" r:id="rId18"/>
    <p:sldId id="439" r:id="rId19"/>
    <p:sldId id="440" r:id="rId20"/>
    <p:sldId id="441" r:id="rId21"/>
    <p:sldId id="447" r:id="rId22"/>
    <p:sldId id="448" r:id="rId23"/>
    <p:sldId id="449" r:id="rId24"/>
    <p:sldId id="450" r:id="rId25"/>
    <p:sldId id="443" r:id="rId26"/>
    <p:sldId id="446" r:id="rId27"/>
    <p:sldId id="452" r:id="rId28"/>
    <p:sldId id="453" r:id="rId29"/>
    <p:sldId id="454" r:id="rId30"/>
    <p:sldId id="458" r:id="rId31"/>
    <p:sldId id="455" r:id="rId32"/>
    <p:sldId id="415" r:id="rId33"/>
    <p:sldId id="456" r:id="rId34"/>
    <p:sldId id="457" r:id="rId35"/>
    <p:sldId id="426" r:id="rId36"/>
    <p:sldId id="459" r:id="rId37"/>
    <p:sldId id="401" r:id="rId38"/>
    <p:sldId id="419" r:id="rId39"/>
    <p:sldId id="420" r:id="rId40"/>
    <p:sldId id="421" r:id="rId41"/>
    <p:sldId id="402" r:id="rId42"/>
    <p:sldId id="418" r:id="rId43"/>
    <p:sldId id="403" r:id="rId44"/>
    <p:sldId id="427" r:id="rId45"/>
    <p:sldId id="460" r:id="rId46"/>
    <p:sldId id="405" r:id="rId47"/>
    <p:sldId id="406" r:id="rId48"/>
    <p:sldId id="428" r:id="rId49"/>
    <p:sldId id="387" r:id="rId50"/>
    <p:sldId id="429" r:id="rId51"/>
    <p:sldId id="445" r:id="rId52"/>
    <p:sldId id="461" r:id="rId53"/>
    <p:sldId id="463" r:id="rId54"/>
    <p:sldId id="462" r:id="rId55"/>
  </p:sldIdLst>
  <p:sldSz cx="9144000" cy="6858000" type="screen4x3"/>
  <p:notesSz cx="6797675" cy="9928225"/>
  <p:custDataLst>
    <p:tags r:id="rId58"/>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orient="horz"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waele, An" initials="DA" lastIdx="6" clrIdx="0"/>
  <p:cmAuthor id="2" name="VAN ROSSUM Stefaan" initials="VRS" lastIdx="22" clrIdx="1">
    <p:extLst>
      <p:ext uri="{19B8F6BF-5375-455C-9EA6-DF929625EA0E}">
        <p15:presenceInfo xmlns:p15="http://schemas.microsoft.com/office/powerpoint/2012/main" userId="S::stefaan.vanrossum@vlaanderen.be::7eb7db92-2c30-4e95-8e26-21e876594c0f" providerId="AD"/>
      </p:ext>
    </p:extLst>
  </p:cmAuthor>
  <p:cmAuthor id="3" name="VAN LINDT Paul" initials="VLP" lastIdx="23" clrIdx="2">
    <p:extLst>
      <p:ext uri="{19B8F6BF-5375-455C-9EA6-DF929625EA0E}">
        <p15:presenceInfo xmlns:p15="http://schemas.microsoft.com/office/powerpoint/2012/main" userId="S::paul.vanlindt@vlaanderen.be::473d56a5-efbd-4269-8611-77f12ce02d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B2B"/>
    <a:srgbClr val="2832B0"/>
    <a:srgbClr val="D96422"/>
    <a:srgbClr val="D26C24"/>
    <a:srgbClr val="646464"/>
    <a:srgbClr val="9B9B9B"/>
    <a:srgbClr val="C98D3A"/>
    <a:srgbClr val="FFFF00"/>
    <a:srgbClr val="717171"/>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87" autoAdjust="0"/>
    <p:restoredTop sz="86394" autoAdjust="0"/>
  </p:normalViewPr>
  <p:slideViewPr>
    <p:cSldViewPr snapToGrid="0" showGuides="1">
      <p:cViewPr varScale="1">
        <p:scale>
          <a:sx n="112" d="100"/>
          <a:sy n="112" d="100"/>
        </p:scale>
        <p:origin x="2112" y="176"/>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22" y="-120"/>
      </p:cViewPr>
      <p:guideLst>
        <p:guide orient="horz" pos="3127"/>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BEFC7F27-3F35-C348-A7B2-F69A620161E2}" type="datetimeFigureOut">
              <a:rPr lang="nl-NL" smtClean="0"/>
              <a:t>28-01-2020</a:t>
            </a:fld>
            <a:endParaRPr lang="nl-NL"/>
          </a:p>
        </p:txBody>
      </p:sp>
      <p:sp>
        <p:nvSpPr>
          <p:cNvPr id="4" name="Tijdelijke aanduiding voor voettekst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38" y="9288613"/>
            <a:ext cx="1027377" cy="44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6A937DD8-B20A-47A6-AA94-FD478FAA3C28}" type="datetimeFigureOut">
              <a:rPr lang="nl-BE" smtClean="0"/>
              <a:pPr/>
              <a:t>28/01/2020</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2" cstate="print">
            <a:extLst>
              <a:ext uri="{28A0092B-C50C-407E-A947-70E740481C1C}">
                <a14:useLocalDpi xmlns:a14="http://schemas.microsoft.com/office/drawing/2010/main" val="0"/>
              </a:ext>
            </a:extLst>
          </a:blip>
          <a:srcRect r="29153"/>
          <a:stretch/>
        </p:blipFill>
        <p:spPr>
          <a:xfrm>
            <a:off x="2202991" y="281086"/>
            <a:ext cx="6656817" cy="6264000"/>
          </a:xfrm>
          <a:prstGeom prst="rect">
            <a:avLst/>
          </a:prstGeom>
        </p:spPr>
      </p:pic>
      <p:grpSp>
        <p:nvGrpSpPr>
          <p:cNvPr id="14" name="Groeperen 15"/>
          <p:cNvGrpSpPr/>
          <p:nvPr userDrawn="1"/>
        </p:nvGrpSpPr>
        <p:grpSpPr>
          <a:xfrm>
            <a:off x="310393" y="288000"/>
            <a:ext cx="5487544" cy="6265475"/>
            <a:chOff x="288001" y="288000"/>
            <a:chExt cx="6033505" cy="6265475"/>
          </a:xfrm>
          <a:solidFill>
            <a:srgbClr val="D96422"/>
          </a:solidFill>
        </p:grpSpPr>
        <p:sp>
          <p:nvSpPr>
            <p:cNvPr id="15" name="Rechthoek 14"/>
            <p:cNvSpPr>
              <a:spLocks/>
            </p:cNvSpPr>
            <p:nvPr/>
          </p:nvSpPr>
          <p:spPr>
            <a:xfrm>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 name="Rechthoekige driehoek 16"/>
            <p:cNvSpPr/>
            <p:nvPr/>
          </p:nvSpPr>
          <p:spPr>
            <a:xfrm>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996091" y="2269511"/>
            <a:ext cx="3408159" cy="2287150"/>
          </a:xfrm>
        </p:spPr>
        <p:txBody>
          <a:bodyPr wrap="square" anchor="t" anchorCtr="0">
            <a:noAutofit/>
          </a:bodyPr>
          <a:lstStyle>
            <a:lvl1pPr algn="l">
              <a:lnSpc>
                <a:spcPts val="4800"/>
              </a:lnSpc>
              <a:defRPr sz="48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014984" y="4334256"/>
            <a:ext cx="3783519" cy="1112387"/>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4" name="Tekstvak 3"/>
          <p:cNvSpPr txBox="1"/>
          <p:nvPr userDrawn="1"/>
        </p:nvSpPr>
        <p:spPr>
          <a:xfrm>
            <a:off x="480280" y="5585918"/>
            <a:ext cx="2848386"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LEEFMILIEU,</a:t>
            </a:r>
            <a:r>
              <a:rPr lang="nl-BE" sz="1500" baseline="0" dirty="0">
                <a:solidFill>
                  <a:schemeClr val="bg1"/>
                </a:solidFill>
                <a:latin typeface="FlandersArtSans-Medium" panose="00000600000000000000" pitchFamily="2" charset="0"/>
              </a:rPr>
              <a:t> NATUUR &amp; ENERGIE</a:t>
            </a:r>
            <a:endParaRPr lang="nl-BE" sz="1500" dirty="0">
              <a:solidFill>
                <a:schemeClr val="bg1"/>
              </a:solidFill>
              <a:latin typeface="FlandersArtSans-Medium" panose="00000600000000000000" pitchFamily="2" charset="0"/>
            </a:endParaRPr>
          </a:p>
        </p:txBody>
      </p:sp>
      <p:sp>
        <p:nvSpPr>
          <p:cNvPr id="13" name="Tekstvak 12"/>
          <p:cNvSpPr txBox="1"/>
          <p:nvPr userDrawn="1"/>
        </p:nvSpPr>
        <p:spPr>
          <a:xfrm>
            <a:off x="3494210" y="5580658"/>
            <a:ext cx="2299624"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RUIMTE</a:t>
            </a:r>
            <a:r>
              <a:rPr lang="nl-BE" sz="1500" baseline="0" dirty="0">
                <a:solidFill>
                  <a:schemeClr val="bg1"/>
                </a:solidFill>
                <a:latin typeface="FlandersArtSans-Medium" panose="00000600000000000000" pitchFamily="2" charset="0"/>
              </a:rPr>
              <a:t> VLAANDEREN</a:t>
            </a:r>
            <a:endParaRPr lang="nl-BE" sz="1500" dirty="0">
              <a:solidFill>
                <a:schemeClr val="bg1"/>
              </a:solidFill>
              <a:latin typeface="FlandersArtSans-Medium" panose="00000600000000000000" pitchFamily="2" charset="0"/>
            </a:endParaRPr>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1058" y="640020"/>
            <a:ext cx="1848750" cy="720000"/>
          </a:xfrm>
          <a:prstGeom prst="rect">
            <a:avLst/>
          </a:prstGeom>
        </p:spPr>
      </p:pic>
    </p:spTree>
    <p:extLst>
      <p:ext uri="{BB962C8B-B14F-4D97-AF65-F5344CB8AC3E}">
        <p14:creationId xmlns:p14="http://schemas.microsoft.com/office/powerpoint/2010/main" val="43770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28/01/2020</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35618" y="574854"/>
            <a:ext cx="7416000" cy="1116000"/>
          </a:xfrm>
        </p:spPr>
        <p:txBody>
          <a:bodyPr anchor="t" anchorCtr="0"/>
          <a:lstStyle>
            <a:lvl1pPr>
              <a:defRPr>
                <a:solidFill>
                  <a:srgbClr val="D9642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235618" y="1690924"/>
            <a:ext cx="7416000" cy="3672000"/>
          </a:xfrm>
        </p:spPr>
        <p:txBody>
          <a:bodyPr bIns="0"/>
          <a:lstStyle>
            <a:lvl1pPr marL="0" indent="0">
              <a:lnSpc>
                <a:spcPct val="90000"/>
              </a:lnSpc>
              <a:buFontTx/>
              <a:buBlip>
                <a:blip r:embed="rId2"/>
              </a:buBlip>
              <a:defRPr sz="2200">
                <a:solidFill>
                  <a:srgbClr val="6D8B2B"/>
                </a:solidFill>
                <a:latin typeface="FlandersArtSans-Regular" panose="00000500000000000000" pitchFamily="2" charset="0"/>
              </a:defRPr>
            </a:lvl1pPr>
            <a:lvl2pPr>
              <a:lnSpc>
                <a:spcPct val="90000"/>
              </a:lnSpc>
              <a:buSzPct val="75000"/>
              <a:buFontTx/>
              <a:buBlip>
                <a:blip r:embed="rId3"/>
              </a:buBlip>
              <a:defRPr sz="2200">
                <a:solidFill>
                  <a:srgbClr val="6D8B2B"/>
                </a:solidFill>
                <a:latin typeface="FlandersArtSans-Regular" panose="00000500000000000000" pitchFamily="2" charset="0"/>
              </a:defRPr>
            </a:lvl2pPr>
            <a:lvl3pPr>
              <a:lnSpc>
                <a:spcPct val="90000"/>
              </a:lnSpc>
              <a:buSzPct val="85000"/>
              <a:defRPr>
                <a:solidFill>
                  <a:srgbClr val="6D8B2B"/>
                </a:solidFill>
                <a:latin typeface="FlandersArtSans-Regular" panose="00000500000000000000" pitchFamily="2" charset="0"/>
              </a:defRPr>
            </a:lvl3pPr>
            <a:lvl4pPr>
              <a:lnSpc>
                <a:spcPct val="90000"/>
              </a:lnSpc>
              <a:defRPr>
                <a:solidFill>
                  <a:srgbClr val="6D8B2B"/>
                </a:solidFill>
                <a:latin typeface="FlandersArtSans-Regular" panose="00000500000000000000" pitchFamily="2" charset="0"/>
              </a:defRPr>
            </a:lvl4pPr>
            <a:lvl5pPr>
              <a:lnSpc>
                <a:spcPct val="90000"/>
              </a:lnSpc>
              <a:defRPr>
                <a:solidFill>
                  <a:srgbClr val="6D8B2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5579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idx="1"/>
          </p:nvPr>
        </p:nvSpPr>
        <p:spPr>
          <a:xfrm>
            <a:off x="5259764" y="1683723"/>
            <a:ext cx="3391854" cy="4233997"/>
          </a:xfrm>
        </p:spPr>
        <p:txBody>
          <a:bodyPr bIns="0"/>
          <a:lstStyle>
            <a:lvl1pPr>
              <a:spcBef>
                <a:spcPts val="300"/>
              </a:spcBef>
              <a:defRPr sz="2000">
                <a:solidFill>
                  <a:srgbClr val="6D8B2B"/>
                </a:solidFill>
              </a:defRPr>
            </a:lvl1pPr>
            <a:lvl2pPr>
              <a:spcBef>
                <a:spcPts val="300"/>
              </a:spcBef>
              <a:defRPr sz="2000">
                <a:solidFill>
                  <a:srgbClr val="6D8B2B"/>
                </a:solidFill>
              </a:defRPr>
            </a:lvl2pPr>
            <a:lvl3pPr>
              <a:spcBef>
                <a:spcPts val="300"/>
              </a:spcBef>
              <a:defRPr sz="1600">
                <a:solidFill>
                  <a:srgbClr val="6D8B2B"/>
                </a:solidFill>
              </a:defRPr>
            </a:lvl3pPr>
            <a:lvl4pPr>
              <a:spcBef>
                <a:spcPts val="300"/>
              </a:spcBef>
              <a:defRPr sz="1600">
                <a:solidFill>
                  <a:srgbClr val="6D8B2B"/>
                </a:solidFill>
              </a:defRPr>
            </a:lvl4pPr>
            <a:lvl5pPr>
              <a:spcBef>
                <a:spcPts val="300"/>
              </a:spcBef>
              <a:defRPr sz="1600">
                <a:solidFill>
                  <a:srgbClr val="6D8B2B"/>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28/01/2020</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33846" y="1683723"/>
            <a:ext cx="3708000" cy="4233997"/>
          </a:xfrm>
        </p:spPr>
        <p:txBody>
          <a:bodyPr anchor="ctr"/>
          <a:lstStyle>
            <a:lvl1pPr algn="ctr">
              <a:buNone/>
              <a:defRPr>
                <a:solidFill>
                  <a:srgbClr val="6D8B2B"/>
                </a:solidFill>
              </a:defRPr>
            </a:lvl1pPr>
          </a:lstStyle>
          <a:p>
            <a:r>
              <a:rPr lang="nl-NL" dirty="0"/>
              <a:t>Klik op het pictogram als u een afbeelding wilt toevoegen</a:t>
            </a:r>
            <a:endParaRPr lang="nl-BE" dirty="0"/>
          </a:p>
        </p:txBody>
      </p:sp>
    </p:spTree>
    <p:extLst>
      <p:ext uri="{BB962C8B-B14F-4D97-AF65-F5344CB8AC3E}">
        <p14:creationId xmlns:p14="http://schemas.microsoft.com/office/powerpoint/2010/main" val="46760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1235618" y="1683723"/>
            <a:ext cx="3708000" cy="4233997"/>
          </a:xfrm>
        </p:spPr>
        <p:txBody>
          <a:bodyPr bIns="0"/>
          <a:lstStyle>
            <a:lvl1pPr>
              <a:spcBef>
                <a:spcPts val="300"/>
              </a:spcBef>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28/01/2020</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4979618" y="1683723"/>
            <a:ext cx="3672000" cy="4233997"/>
          </a:xfrm>
        </p:spPr>
        <p:txBody>
          <a:bodyPr bIns="0"/>
          <a:lstStyle>
            <a:lvl1pPr>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99077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49"/>
          <a:stretch/>
        </p:blipFill>
        <p:spPr>
          <a:xfrm>
            <a:off x="2152515" y="294914"/>
            <a:ext cx="6707294" cy="6266950"/>
          </a:xfrm>
          <a:prstGeom prst="rect">
            <a:avLst/>
          </a:prstGeom>
        </p:spPr>
      </p:pic>
      <p:grpSp>
        <p:nvGrpSpPr>
          <p:cNvPr id="14" name="Groeperen 15"/>
          <p:cNvGrpSpPr/>
          <p:nvPr userDrawn="1"/>
        </p:nvGrpSpPr>
        <p:grpSpPr>
          <a:xfrm>
            <a:off x="268448" y="294914"/>
            <a:ext cx="5533775" cy="6265475"/>
            <a:chOff x="558818" y="288000"/>
            <a:chExt cx="5762688" cy="6265475"/>
          </a:xfrm>
          <a:solidFill>
            <a:srgbClr val="D96422"/>
          </a:solidFill>
        </p:grpSpPr>
        <p:sp>
          <p:nvSpPr>
            <p:cNvPr id="15" name="Rechthoek 14"/>
            <p:cNvSpPr>
              <a:spLocks/>
            </p:cNvSpPr>
            <p:nvPr/>
          </p:nvSpPr>
          <p:spPr>
            <a:xfrm>
              <a:off x="558818" y="288000"/>
              <a:ext cx="397718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 name="Rechthoekige driehoek 16"/>
            <p:cNvSpPr/>
            <p:nvPr/>
          </p:nvSpPr>
          <p:spPr>
            <a:xfrm>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8" name="Titel 1"/>
          <p:cNvSpPr>
            <a:spLocks noGrp="1"/>
          </p:cNvSpPr>
          <p:nvPr>
            <p:ph type="ctrTitle"/>
          </p:nvPr>
        </p:nvSpPr>
        <p:spPr>
          <a:xfrm>
            <a:off x="851161" y="2112953"/>
            <a:ext cx="4123872" cy="2287150"/>
          </a:xfrm>
        </p:spPr>
        <p:txBody>
          <a:bodyPr wrap="square" anchor="t" anchorCtr="0">
            <a:noAutofit/>
          </a:bodyPr>
          <a:lstStyle>
            <a:lvl1pPr algn="l">
              <a:lnSpc>
                <a:spcPts val="4800"/>
              </a:lnSpc>
              <a:defRPr sz="48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9" name="Ondertitel 2"/>
          <p:cNvSpPr>
            <a:spLocks noGrp="1"/>
          </p:cNvSpPr>
          <p:nvPr>
            <p:ph type="subTitle" idx="1"/>
          </p:nvPr>
        </p:nvSpPr>
        <p:spPr>
          <a:xfrm>
            <a:off x="855593" y="4317478"/>
            <a:ext cx="3886097" cy="1112387"/>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8363" y="662647"/>
            <a:ext cx="1826005" cy="711142"/>
          </a:xfrm>
          <a:prstGeom prst="rect">
            <a:avLst/>
          </a:prstGeom>
        </p:spPr>
      </p:pic>
    </p:spTree>
    <p:extLst>
      <p:ext uri="{BB962C8B-B14F-4D97-AF65-F5344CB8AC3E}">
        <p14:creationId xmlns:p14="http://schemas.microsoft.com/office/powerpoint/2010/main" val="37945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2566"/>
          <a:stretch/>
        </p:blipFill>
        <p:spPr>
          <a:xfrm>
            <a:off x="318782" y="304777"/>
            <a:ext cx="8498047" cy="6264001"/>
          </a:xfrm>
          <a:prstGeom prst="rect">
            <a:avLst/>
          </a:prstGeom>
        </p:spPr>
      </p:pic>
      <p:sp>
        <p:nvSpPr>
          <p:cNvPr id="4" name="Tekstvak 3"/>
          <p:cNvSpPr txBox="1"/>
          <p:nvPr userDrawn="1"/>
        </p:nvSpPr>
        <p:spPr>
          <a:xfrm>
            <a:off x="480280" y="5585918"/>
            <a:ext cx="2848386"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LEEFMILIEU,</a:t>
            </a:r>
            <a:r>
              <a:rPr lang="nl-BE" sz="1500" baseline="0" dirty="0">
                <a:solidFill>
                  <a:schemeClr val="bg1"/>
                </a:solidFill>
                <a:latin typeface="FlandersArtSans-Medium" panose="00000600000000000000" pitchFamily="2" charset="0"/>
              </a:rPr>
              <a:t> NATUUR &amp; ENERGIE</a:t>
            </a:r>
            <a:endParaRPr lang="nl-BE" sz="1500" dirty="0">
              <a:solidFill>
                <a:schemeClr val="bg1"/>
              </a:solidFill>
              <a:latin typeface="FlandersArtSans-Medium" panose="00000600000000000000" pitchFamily="2" charset="0"/>
            </a:endParaRPr>
          </a:p>
        </p:txBody>
      </p:sp>
      <p:sp>
        <p:nvSpPr>
          <p:cNvPr id="13" name="Tekstvak 12"/>
          <p:cNvSpPr txBox="1"/>
          <p:nvPr userDrawn="1"/>
        </p:nvSpPr>
        <p:spPr>
          <a:xfrm>
            <a:off x="3494210" y="5580658"/>
            <a:ext cx="2299624"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RUIMTE</a:t>
            </a:r>
            <a:r>
              <a:rPr lang="nl-BE" sz="1500" baseline="0" dirty="0">
                <a:solidFill>
                  <a:schemeClr val="bg1"/>
                </a:solidFill>
                <a:latin typeface="FlandersArtSans-Medium" panose="00000600000000000000" pitchFamily="2" charset="0"/>
              </a:rPr>
              <a:t> VLAANDEREN</a:t>
            </a:r>
            <a:endParaRPr lang="nl-BE" sz="1500" dirty="0">
              <a:solidFill>
                <a:schemeClr val="bg1"/>
              </a:solidFill>
              <a:latin typeface="FlandersArtSans-Medium" panose="00000600000000000000" pitchFamily="2" charset="0"/>
            </a:endParaRPr>
          </a:p>
        </p:txBody>
      </p:sp>
      <p:sp>
        <p:nvSpPr>
          <p:cNvPr id="12" name="Titel 1"/>
          <p:cNvSpPr>
            <a:spLocks noGrp="1"/>
          </p:cNvSpPr>
          <p:nvPr>
            <p:ph type="ctrTitle"/>
          </p:nvPr>
        </p:nvSpPr>
        <p:spPr>
          <a:xfrm>
            <a:off x="1024128" y="2098491"/>
            <a:ext cx="4123872" cy="2515865"/>
          </a:xfrm>
        </p:spPr>
        <p:txBody>
          <a:bodyPr wrap="square" anchor="t" anchorCtr="0">
            <a:noAutofit/>
          </a:bodyPr>
          <a:lstStyle>
            <a:lvl1pPr algn="l">
              <a:lnSpc>
                <a:spcPts val="4800"/>
              </a:lnSpc>
              <a:defRPr sz="48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6" name="Ondertitel 2"/>
          <p:cNvSpPr>
            <a:spLocks noGrp="1"/>
          </p:cNvSpPr>
          <p:nvPr>
            <p:ph type="subTitle" idx="1"/>
          </p:nvPr>
        </p:nvSpPr>
        <p:spPr>
          <a:xfrm>
            <a:off x="1014984" y="4334256"/>
            <a:ext cx="4134593" cy="1112387"/>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20" name="Afbeelding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113" y="640020"/>
            <a:ext cx="1848750" cy="720000"/>
          </a:xfrm>
          <a:prstGeom prst="rect">
            <a:avLst/>
          </a:prstGeom>
        </p:spPr>
      </p:pic>
    </p:spTree>
    <p:extLst>
      <p:ext uri="{BB962C8B-B14F-4D97-AF65-F5344CB8AC3E}">
        <p14:creationId xmlns:p14="http://schemas.microsoft.com/office/powerpoint/2010/main" val="204550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28/01/2020</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35618" y="574854"/>
            <a:ext cx="7416000" cy="1116000"/>
          </a:xfrm>
        </p:spPr>
        <p:txBody>
          <a:bodyPr anchor="t" anchorCtr="0"/>
          <a:lstStyle>
            <a:lvl1pPr>
              <a:defRPr>
                <a:solidFill>
                  <a:srgbClr val="D9642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235618" y="1690924"/>
            <a:ext cx="7416000" cy="3672000"/>
          </a:xfrm>
        </p:spPr>
        <p:txBody>
          <a:bodyPr bIns="0"/>
          <a:lstStyle>
            <a:lvl1pPr marL="0" indent="0">
              <a:lnSpc>
                <a:spcPct val="90000"/>
              </a:lnSpc>
              <a:buFontTx/>
              <a:buBlip>
                <a:blip r:embed="rId2"/>
              </a:buBlip>
              <a:defRPr sz="2200">
                <a:solidFill>
                  <a:srgbClr val="6D8B2B"/>
                </a:solidFill>
                <a:latin typeface="FlandersArtSans-Regular" panose="00000500000000000000" pitchFamily="2" charset="0"/>
              </a:defRPr>
            </a:lvl1pPr>
            <a:lvl2pPr>
              <a:lnSpc>
                <a:spcPct val="90000"/>
              </a:lnSpc>
              <a:buSzPct val="75000"/>
              <a:buFontTx/>
              <a:buBlip>
                <a:blip r:embed="rId3"/>
              </a:buBlip>
              <a:defRPr sz="2200">
                <a:solidFill>
                  <a:srgbClr val="6D8B2B"/>
                </a:solidFill>
                <a:latin typeface="FlandersArtSans-Regular" panose="00000500000000000000" pitchFamily="2" charset="0"/>
              </a:defRPr>
            </a:lvl2pPr>
            <a:lvl3pPr>
              <a:lnSpc>
                <a:spcPct val="90000"/>
              </a:lnSpc>
              <a:buSzPct val="85000"/>
              <a:defRPr>
                <a:solidFill>
                  <a:srgbClr val="6D8B2B"/>
                </a:solidFill>
                <a:latin typeface="FlandersArtSans-Regular" panose="00000500000000000000" pitchFamily="2" charset="0"/>
              </a:defRPr>
            </a:lvl3pPr>
            <a:lvl4pPr>
              <a:lnSpc>
                <a:spcPct val="90000"/>
              </a:lnSpc>
              <a:defRPr>
                <a:solidFill>
                  <a:srgbClr val="6D8B2B"/>
                </a:solidFill>
                <a:latin typeface="FlandersArtSans-Regular" panose="00000500000000000000" pitchFamily="2" charset="0"/>
              </a:defRPr>
            </a:lvl4pPr>
            <a:lvl5pPr>
              <a:lnSpc>
                <a:spcPct val="90000"/>
              </a:lnSpc>
              <a:defRPr>
                <a:solidFill>
                  <a:srgbClr val="6D8B2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03073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solidFill>
                  <a:srgbClr val="D9642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rgbClr val="D96422"/>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189707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28/01/2020</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35618" y="574854"/>
            <a:ext cx="7416000" cy="1116000"/>
          </a:xfrm>
        </p:spPr>
        <p:txBody>
          <a:bodyPr anchor="t" anchorCtr="0"/>
          <a:lstStyle>
            <a:lvl1pPr>
              <a:defRPr>
                <a:solidFill>
                  <a:srgbClr val="D9642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235618" y="1690924"/>
            <a:ext cx="7416000" cy="3672000"/>
          </a:xfrm>
        </p:spPr>
        <p:txBody>
          <a:bodyPr bIns="0"/>
          <a:lstStyle>
            <a:lvl1pPr marL="0" indent="0">
              <a:lnSpc>
                <a:spcPct val="90000"/>
              </a:lnSpc>
              <a:buFontTx/>
              <a:buBlip>
                <a:blip r:embed="rId2"/>
              </a:buBlip>
              <a:defRPr sz="2200">
                <a:solidFill>
                  <a:srgbClr val="6D8B2B"/>
                </a:solidFill>
                <a:latin typeface="FlandersArtSans-Regular" panose="00000500000000000000" pitchFamily="2" charset="0"/>
              </a:defRPr>
            </a:lvl1pPr>
            <a:lvl2pPr>
              <a:lnSpc>
                <a:spcPct val="90000"/>
              </a:lnSpc>
              <a:buSzPct val="75000"/>
              <a:buFontTx/>
              <a:buBlip>
                <a:blip r:embed="rId3"/>
              </a:buBlip>
              <a:defRPr sz="2200">
                <a:solidFill>
                  <a:srgbClr val="6D8B2B"/>
                </a:solidFill>
                <a:latin typeface="FlandersArtSans-Regular" panose="00000500000000000000" pitchFamily="2" charset="0"/>
              </a:defRPr>
            </a:lvl2pPr>
            <a:lvl3pPr>
              <a:lnSpc>
                <a:spcPct val="90000"/>
              </a:lnSpc>
              <a:buSzPct val="85000"/>
              <a:defRPr>
                <a:solidFill>
                  <a:srgbClr val="6D8B2B"/>
                </a:solidFill>
                <a:latin typeface="FlandersArtSans-Regular" panose="00000500000000000000" pitchFamily="2" charset="0"/>
              </a:defRPr>
            </a:lvl3pPr>
            <a:lvl4pPr>
              <a:lnSpc>
                <a:spcPct val="90000"/>
              </a:lnSpc>
              <a:defRPr>
                <a:solidFill>
                  <a:srgbClr val="6D8B2B"/>
                </a:solidFill>
                <a:latin typeface="FlandersArtSans-Regular" panose="00000500000000000000" pitchFamily="2" charset="0"/>
              </a:defRPr>
            </a:lvl4pPr>
            <a:lvl5pPr>
              <a:lnSpc>
                <a:spcPct val="90000"/>
              </a:lnSpc>
              <a:defRPr>
                <a:solidFill>
                  <a:srgbClr val="6D8B2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39568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idx="1"/>
          </p:nvPr>
        </p:nvSpPr>
        <p:spPr>
          <a:xfrm>
            <a:off x="5259764" y="1683723"/>
            <a:ext cx="3391854" cy="4233997"/>
          </a:xfrm>
        </p:spPr>
        <p:txBody>
          <a:bodyPr bIns="0"/>
          <a:lstStyle>
            <a:lvl1pPr>
              <a:spcBef>
                <a:spcPts val="300"/>
              </a:spcBef>
              <a:defRPr sz="2000">
                <a:solidFill>
                  <a:srgbClr val="6D8B2B"/>
                </a:solidFill>
              </a:defRPr>
            </a:lvl1pPr>
            <a:lvl2pPr>
              <a:spcBef>
                <a:spcPts val="300"/>
              </a:spcBef>
              <a:defRPr sz="2000">
                <a:solidFill>
                  <a:srgbClr val="6D8B2B"/>
                </a:solidFill>
              </a:defRPr>
            </a:lvl2pPr>
            <a:lvl3pPr>
              <a:spcBef>
                <a:spcPts val="300"/>
              </a:spcBef>
              <a:defRPr sz="1600">
                <a:solidFill>
                  <a:srgbClr val="6D8B2B"/>
                </a:solidFill>
              </a:defRPr>
            </a:lvl3pPr>
            <a:lvl4pPr>
              <a:spcBef>
                <a:spcPts val="300"/>
              </a:spcBef>
              <a:defRPr sz="1600">
                <a:solidFill>
                  <a:srgbClr val="6D8B2B"/>
                </a:solidFill>
              </a:defRPr>
            </a:lvl4pPr>
            <a:lvl5pPr>
              <a:spcBef>
                <a:spcPts val="300"/>
              </a:spcBef>
              <a:defRPr sz="1600">
                <a:solidFill>
                  <a:srgbClr val="6D8B2B"/>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28/01/2020</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33846" y="1683723"/>
            <a:ext cx="3708000" cy="4233997"/>
          </a:xfrm>
        </p:spPr>
        <p:txBody>
          <a:bodyPr anchor="ctr"/>
          <a:lstStyle>
            <a:lvl1pPr algn="ctr">
              <a:buNone/>
              <a:defRPr>
                <a:solidFill>
                  <a:srgbClr val="6D8B2B"/>
                </a:solidFill>
              </a:defRPr>
            </a:lvl1pPr>
          </a:lstStyle>
          <a:p>
            <a:r>
              <a:rPr lang="nl-NL" dirty="0"/>
              <a:t>Klik op het pictogram als u een afbeelding wilt toevoegen</a:t>
            </a:r>
            <a:endParaRPr lang="nl-BE" dirty="0"/>
          </a:p>
        </p:txBody>
      </p:sp>
    </p:spTree>
    <p:extLst>
      <p:ext uri="{BB962C8B-B14F-4D97-AF65-F5344CB8AC3E}">
        <p14:creationId xmlns:p14="http://schemas.microsoft.com/office/powerpoint/2010/main" val="389444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1235618" y="1683723"/>
            <a:ext cx="3708000" cy="4233997"/>
          </a:xfrm>
        </p:spPr>
        <p:txBody>
          <a:bodyPr bIns="0"/>
          <a:lstStyle>
            <a:lvl1pPr>
              <a:spcBef>
                <a:spcPts val="300"/>
              </a:spcBef>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28/01/2020</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4979618" y="1683723"/>
            <a:ext cx="3672000" cy="4233997"/>
          </a:xfrm>
        </p:spPr>
        <p:txBody>
          <a:bodyPr bIns="0"/>
          <a:lstStyle>
            <a:lvl1pPr>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8302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ussen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solidFill>
                  <a:srgbClr val="D9642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rgbClr val="D96422"/>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234015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theme" Target="../theme/theme2.xml"/><Relationship Id="rId10" Type="http://schemas.openxmlformats.org/officeDocument/2006/relationships/image" Target="../media/image4.png"/><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theme" Target="../theme/theme3.xml"/><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rgbClr val="C98D3A"/>
                </a:solidFill>
                <a:latin typeface="FlandersArtSans-Regular" panose="00000500000000000000" pitchFamily="2" charset="0"/>
              </a:defRPr>
            </a:lvl1pPr>
          </a:lstStyle>
          <a:p>
            <a:fld id="{FD6BEBD5-99F3-4C1B-B5AF-C9279F4847C2}" type="datetimeFigureOut">
              <a:rPr lang="nl-BE" smtClean="0"/>
              <a:pPr/>
              <a:t>28/01/2020</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rgbClr val="C98D3A"/>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rgbClr val="C98D3A"/>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35618" y="169955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07" r:id="rId1"/>
    <p:sldLayoutId id="2147483705" r:id="rId2"/>
    <p:sldLayoutId id="2147483713" r:id="rId3"/>
    <p:sldLayoutId id="2147483719" r:id="rId4"/>
  </p:sldLayoutIdLst>
  <p:txStyles>
    <p:titleStyle>
      <a:lvl1pPr algn="l" defTabSz="914400" rtl="0" eaLnBrk="1" latinLnBrk="0" hangingPunct="1">
        <a:lnSpc>
          <a:spcPts val="3800"/>
        </a:lnSpc>
        <a:spcBef>
          <a:spcPct val="0"/>
        </a:spcBef>
        <a:buNone/>
        <a:defRPr sz="3700" kern="1200">
          <a:solidFill>
            <a:srgbClr val="D96422"/>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rgbClr val="6D8B2B"/>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6D8B2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rgbClr val="9B9B9B"/>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rgbClr val="9B9B9B"/>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35618" y="1700490"/>
            <a:ext cx="7416000" cy="4251736"/>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rgbClr val="C98D3A"/>
                </a:solidFill>
                <a:latin typeface="FlandersArtSans-Regular" panose="00000500000000000000" pitchFamily="2" charset="0"/>
              </a:defRPr>
            </a:lvl1pPr>
          </a:lstStyle>
          <a:p>
            <a:fld id="{FD6BEBD5-99F3-4C1B-B5AF-C9279F4847C2}" type="datetimeFigureOut">
              <a:rPr lang="nl-BE" smtClean="0"/>
              <a:pPr/>
              <a:t>28/01/2020</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rgbClr val="C98D3A"/>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rgbClr val="C98D3A"/>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rgbClr val="D96422"/>
          </a:solidFill>
          <a:ln>
            <a:solidFill>
              <a:srgbClr val="C98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840" y="5921675"/>
            <a:ext cx="1761688" cy="748232"/>
          </a:xfrm>
          <a:prstGeom prst="rect">
            <a:avLst/>
          </a:prstGeom>
        </p:spPr>
      </p:pic>
    </p:spTree>
    <p:extLst>
      <p:ext uri="{BB962C8B-B14F-4D97-AF65-F5344CB8AC3E}">
        <p14:creationId xmlns:p14="http://schemas.microsoft.com/office/powerpoint/2010/main" val="27599625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l" defTabSz="914400" rtl="0" eaLnBrk="1" latinLnBrk="0" hangingPunct="1">
        <a:lnSpc>
          <a:spcPts val="3800"/>
        </a:lnSpc>
        <a:spcBef>
          <a:spcPts val="0"/>
        </a:spcBef>
        <a:buNone/>
        <a:defRPr sz="3700" b="0" i="0" kern="1200">
          <a:solidFill>
            <a:srgbClr val="D96422"/>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7"/>
        </a:buBlip>
        <a:defRPr sz="2200" kern="1200" spc="0">
          <a:solidFill>
            <a:srgbClr val="D96422"/>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8"/>
        </a:buBlip>
        <a:defRPr sz="2200" kern="1200" spc="0">
          <a:solidFill>
            <a:srgbClr val="6D8B2B"/>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9"/>
        </a:buBlip>
        <a:defRPr sz="2000" kern="1200" spc="0">
          <a:solidFill>
            <a:srgbClr val="6D8B2B"/>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0"/>
        </a:buBlip>
        <a:defRPr sz="2000" kern="1200" spc="0">
          <a:solidFill>
            <a:srgbClr val="9B9B9B"/>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7"/>
        </a:buBlip>
        <a:defRPr sz="2000"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35618" y="1700490"/>
            <a:ext cx="7416000" cy="4251736"/>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rgbClr val="C98D3A"/>
                </a:solidFill>
                <a:latin typeface="FlandersArtSans-Regular" panose="00000500000000000000" pitchFamily="2" charset="0"/>
              </a:defRPr>
            </a:lvl1pPr>
          </a:lstStyle>
          <a:p>
            <a:fld id="{FD6BEBD5-99F3-4C1B-B5AF-C9279F4847C2}" type="datetimeFigureOut">
              <a:rPr lang="nl-BE" smtClean="0"/>
              <a:pPr/>
              <a:t>28/01/2020</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rgbClr val="C98D3A"/>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rgbClr val="C98D3A"/>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rgbClr val="D96422"/>
          </a:solidFill>
          <a:ln>
            <a:solidFill>
              <a:srgbClr val="C98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840" y="5921675"/>
            <a:ext cx="1761688" cy="748232"/>
          </a:xfrm>
          <a:prstGeom prst="rect">
            <a:avLst/>
          </a:prstGeom>
        </p:spPr>
      </p:pic>
    </p:spTree>
    <p:extLst>
      <p:ext uri="{BB962C8B-B14F-4D97-AF65-F5344CB8AC3E}">
        <p14:creationId xmlns:p14="http://schemas.microsoft.com/office/powerpoint/2010/main" val="19244589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txStyles>
    <p:titleStyle>
      <a:lvl1pPr algn="l" defTabSz="914400" rtl="0" eaLnBrk="1" latinLnBrk="0" hangingPunct="1">
        <a:lnSpc>
          <a:spcPts val="3800"/>
        </a:lnSpc>
        <a:spcBef>
          <a:spcPts val="0"/>
        </a:spcBef>
        <a:buNone/>
        <a:defRPr sz="3700" b="0" i="0" kern="1200">
          <a:solidFill>
            <a:srgbClr val="D96422"/>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7"/>
        </a:buBlip>
        <a:defRPr sz="2200" kern="1200" spc="0">
          <a:solidFill>
            <a:srgbClr val="D96422"/>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8"/>
        </a:buBlip>
        <a:defRPr sz="2200" kern="1200" spc="0">
          <a:solidFill>
            <a:srgbClr val="6D8B2B"/>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9"/>
        </a:buBlip>
        <a:defRPr sz="2000" kern="1200" spc="0">
          <a:solidFill>
            <a:srgbClr val="6D8B2B"/>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0"/>
        </a:buBlip>
        <a:defRPr sz="2000" kern="1200" spc="0">
          <a:solidFill>
            <a:srgbClr val="9B9B9B"/>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7"/>
        </a:buBlip>
        <a:defRPr sz="2000"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1657" y="2124105"/>
            <a:ext cx="4479123" cy="2287150"/>
          </a:xfrm>
        </p:spPr>
        <p:txBody>
          <a:bodyPr/>
          <a:lstStyle/>
          <a:p>
            <a:br>
              <a:rPr lang="nl-BE" sz="4000" dirty="0"/>
            </a:br>
            <a:r>
              <a:rPr lang="nl-BE" sz="4000" dirty="0"/>
              <a:t>structurele beslissingsinhoud OMV</a:t>
            </a:r>
            <a:br>
              <a:rPr lang="nl-BE" sz="4000"/>
            </a:br>
            <a:r>
              <a:rPr lang="nl-BE" sz="2000"/>
              <a:t>15 </a:t>
            </a:r>
            <a:r>
              <a:rPr lang="nl-BE" sz="2000" dirty="0"/>
              <a:t>januari 2020</a:t>
            </a:r>
          </a:p>
        </p:txBody>
      </p:sp>
      <p:sp>
        <p:nvSpPr>
          <p:cNvPr id="3" name="Ondertitel 2"/>
          <p:cNvSpPr>
            <a:spLocks noGrp="1"/>
          </p:cNvSpPr>
          <p:nvPr>
            <p:ph type="subTitle" idx="1"/>
          </p:nvPr>
        </p:nvSpPr>
        <p:spPr>
          <a:xfrm>
            <a:off x="851161" y="4706584"/>
            <a:ext cx="3886097" cy="672811"/>
          </a:xfrm>
        </p:spPr>
        <p:txBody>
          <a:bodyPr/>
          <a:lstStyle/>
          <a:p>
            <a:endParaRPr lang="nl-BE" dirty="0"/>
          </a:p>
          <a:p>
            <a:endParaRPr lang="nl-BE" dirty="0"/>
          </a:p>
        </p:txBody>
      </p:sp>
    </p:spTree>
    <p:extLst>
      <p:ext uri="{BB962C8B-B14F-4D97-AF65-F5344CB8AC3E}">
        <p14:creationId xmlns:p14="http://schemas.microsoft.com/office/powerpoint/2010/main" val="242935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Bijgebouw</a:t>
            </a:r>
          </a:p>
          <a:p>
            <a:pPr lvl="1"/>
            <a:r>
              <a:rPr lang="nl-BE" dirty="0"/>
              <a:t>Grondoppervlakte nieuw aangebouwd bijgebouw</a:t>
            </a:r>
          </a:p>
          <a:p>
            <a:pPr lvl="1"/>
            <a:r>
              <a:rPr lang="nl-BE" dirty="0"/>
              <a:t>Volume</a:t>
            </a:r>
          </a:p>
          <a:p>
            <a:pPr lvl="1"/>
            <a:r>
              <a:rPr lang="nl-BE" dirty="0"/>
              <a:t>Hoogste nokhoogte</a:t>
            </a:r>
          </a:p>
          <a:p>
            <a:pPr lvl="1"/>
            <a:endParaRPr lang="nl-BE" dirty="0"/>
          </a:p>
          <a:p>
            <a:r>
              <a:rPr lang="nl-BE" b="1" dirty="0"/>
              <a:t>Verharding </a:t>
            </a:r>
          </a:p>
          <a:p>
            <a:pPr lvl="1"/>
            <a:r>
              <a:rPr lang="nl-BE" dirty="0"/>
              <a:t>Grondoppervlakte nieuwe verharding</a:t>
            </a:r>
          </a:p>
          <a:p>
            <a:pPr lvl="1"/>
            <a:endParaRPr lang="nl-BE" dirty="0"/>
          </a:p>
          <a:p>
            <a:r>
              <a:rPr lang="nl-BE" b="1" dirty="0"/>
              <a:t>Verplaatsbare constructies (melding)</a:t>
            </a:r>
          </a:p>
          <a:p>
            <a:pPr lvl="1"/>
            <a:r>
              <a:rPr lang="nl-BE" dirty="0"/>
              <a:t>Totale oppervlakte verplaatsbare constructies</a:t>
            </a:r>
          </a:p>
          <a:p>
            <a:pPr lvl="1"/>
            <a:r>
              <a:rPr lang="nl-BE" dirty="0"/>
              <a:t>Aantal</a:t>
            </a:r>
          </a:p>
          <a:p>
            <a:endParaRPr lang="nl-BE" dirty="0"/>
          </a:p>
          <a:p>
            <a:pPr marL="576000" lvl="2" indent="0">
              <a:buNone/>
            </a:pPr>
            <a:endParaRPr lang="nl-BE" dirty="0"/>
          </a:p>
        </p:txBody>
      </p:sp>
    </p:spTree>
    <p:extLst>
      <p:ext uri="{BB962C8B-B14F-4D97-AF65-F5344CB8AC3E}">
        <p14:creationId xmlns:p14="http://schemas.microsoft.com/office/powerpoint/2010/main" val="3927691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pPr lvl="1"/>
            <a:endParaRPr lang="nl-BE" dirty="0"/>
          </a:p>
          <a:p>
            <a:r>
              <a:rPr lang="nl-BE" b="1" dirty="0"/>
              <a:t>Functies :</a:t>
            </a:r>
          </a:p>
          <a:p>
            <a:pPr lvl="1"/>
            <a:r>
              <a:rPr lang="nl-BE" b="1" dirty="0"/>
              <a:t>Wonen</a:t>
            </a:r>
          </a:p>
          <a:p>
            <a:pPr lvl="2"/>
            <a:r>
              <a:rPr lang="nl-BE" dirty="0"/>
              <a:t>Nuttige vloeroppervlakte (eengezinswoning/appartement) </a:t>
            </a:r>
          </a:p>
          <a:p>
            <a:pPr lvl="2"/>
            <a:r>
              <a:rPr lang="nl-BE" dirty="0"/>
              <a:t>Ondergeschikte wooneenheid?</a:t>
            </a:r>
          </a:p>
          <a:p>
            <a:pPr lvl="3"/>
            <a:r>
              <a:rPr lang="nl-BE" dirty="0"/>
              <a:t>Functie</a:t>
            </a:r>
          </a:p>
          <a:p>
            <a:pPr lvl="3"/>
            <a:r>
              <a:rPr lang="nl-BE" dirty="0"/>
              <a:t>volume</a:t>
            </a:r>
          </a:p>
          <a:p>
            <a:pPr lvl="2"/>
            <a:endParaRPr lang="nl-BE" dirty="0"/>
          </a:p>
        </p:txBody>
      </p:sp>
    </p:spTree>
    <p:extLst>
      <p:ext uri="{BB962C8B-B14F-4D97-AF65-F5344CB8AC3E}">
        <p14:creationId xmlns:p14="http://schemas.microsoft.com/office/powerpoint/2010/main" val="58836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pPr lvl="1"/>
            <a:endParaRPr lang="nl-BE" dirty="0"/>
          </a:p>
          <a:p>
            <a:pPr lvl="1"/>
            <a:r>
              <a:rPr lang="nl-BE" b="1" dirty="0"/>
              <a:t>Collectief wonen</a:t>
            </a:r>
          </a:p>
          <a:p>
            <a:pPr lvl="2"/>
            <a:r>
              <a:rPr lang="nl-BE" dirty="0"/>
              <a:t>Totale nuttige vloeroppervlakte</a:t>
            </a:r>
          </a:p>
          <a:p>
            <a:pPr lvl="2"/>
            <a:r>
              <a:rPr lang="nl-BE" dirty="0"/>
              <a:t>Studentenkamers / Kamers die geen studentenkamer zijn</a:t>
            </a:r>
          </a:p>
          <a:p>
            <a:pPr lvl="3"/>
            <a:r>
              <a:rPr lang="nl-BE" dirty="0"/>
              <a:t>Aantal</a:t>
            </a:r>
          </a:p>
          <a:p>
            <a:pPr lvl="3"/>
            <a:r>
              <a:rPr lang="nl-BE" dirty="0"/>
              <a:t>Netto vloeroppervlakte per kamer</a:t>
            </a:r>
          </a:p>
          <a:p>
            <a:pPr lvl="3"/>
            <a:endParaRPr lang="nl-BE" dirty="0"/>
          </a:p>
          <a:p>
            <a:pPr lvl="2"/>
            <a:endParaRPr lang="nl-BE" dirty="0"/>
          </a:p>
        </p:txBody>
      </p:sp>
    </p:spTree>
    <p:extLst>
      <p:ext uri="{BB962C8B-B14F-4D97-AF65-F5344CB8AC3E}">
        <p14:creationId xmlns:p14="http://schemas.microsoft.com/office/powerpoint/2010/main" val="55272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pPr lvl="1"/>
            <a:r>
              <a:rPr lang="nl-BE" b="1" dirty="0"/>
              <a:t>Handel</a:t>
            </a:r>
          </a:p>
          <a:p>
            <a:pPr lvl="2"/>
            <a:r>
              <a:rPr lang="nl-BE" dirty="0"/>
              <a:t>(type inkom bedrijfswoning/commercieel gedeelte)</a:t>
            </a:r>
          </a:p>
          <a:p>
            <a:pPr lvl="2"/>
            <a:r>
              <a:rPr lang="nl-BE" dirty="0"/>
              <a:t>Oppervlakte commercieel gedeelte </a:t>
            </a:r>
          </a:p>
          <a:p>
            <a:pPr lvl="2"/>
            <a:r>
              <a:rPr lang="nl-BE" dirty="0"/>
              <a:t>(Oppervlakte woongedeelte)</a:t>
            </a:r>
          </a:p>
          <a:p>
            <a:pPr lvl="2"/>
            <a:endParaRPr lang="nl-BE" dirty="0"/>
          </a:p>
          <a:p>
            <a:pPr lvl="1"/>
            <a:r>
              <a:rPr lang="nl-BE" b="1" dirty="0"/>
              <a:t>Conciergewoning vrijstaand</a:t>
            </a:r>
          </a:p>
          <a:p>
            <a:pPr lvl="2"/>
            <a:r>
              <a:rPr lang="nl-BE" dirty="0"/>
              <a:t>Vrijstaande bedrijfswoning </a:t>
            </a:r>
          </a:p>
          <a:p>
            <a:pPr lvl="3"/>
            <a:r>
              <a:rPr lang="nl-BE" dirty="0"/>
              <a:t>Nuttige vloeroppervlakte</a:t>
            </a:r>
          </a:p>
          <a:p>
            <a:pPr lvl="2"/>
            <a:endParaRPr lang="nl-BE" dirty="0"/>
          </a:p>
        </p:txBody>
      </p:sp>
    </p:spTree>
    <p:extLst>
      <p:ext uri="{BB962C8B-B14F-4D97-AF65-F5344CB8AC3E}">
        <p14:creationId xmlns:p14="http://schemas.microsoft.com/office/powerpoint/2010/main" val="90772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7" y="574854"/>
            <a:ext cx="7908381"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pPr lvl="1"/>
            <a:r>
              <a:rPr lang="nl-BE" b="1" dirty="0"/>
              <a:t>Industrie</a:t>
            </a:r>
          </a:p>
          <a:p>
            <a:pPr lvl="2"/>
            <a:r>
              <a:rPr lang="nl-BE" dirty="0"/>
              <a:t>Totale oppervlakte productie en/of opslag goederen</a:t>
            </a:r>
          </a:p>
          <a:p>
            <a:pPr lvl="2"/>
            <a:r>
              <a:rPr lang="nl-BE" dirty="0"/>
              <a:t>Totale oppervlakte ondersteunende functies </a:t>
            </a:r>
          </a:p>
          <a:p>
            <a:pPr lvl="2"/>
            <a:r>
              <a:rPr lang="nl-BE" dirty="0"/>
              <a:t>(Bedrijfswoning : totale nuttige vloeroppervlakte)</a:t>
            </a:r>
          </a:p>
          <a:p>
            <a:pPr lvl="2"/>
            <a:endParaRPr lang="nl-BE" dirty="0"/>
          </a:p>
          <a:p>
            <a:pPr lvl="1"/>
            <a:r>
              <a:rPr lang="nl-BE" b="1" dirty="0"/>
              <a:t>Infrastructuur GSM-masten</a:t>
            </a:r>
          </a:p>
          <a:p>
            <a:pPr lvl="2"/>
            <a:r>
              <a:rPr lang="nl-BE" dirty="0"/>
              <a:t>Geen structurele data</a:t>
            </a:r>
          </a:p>
          <a:p>
            <a:pPr lvl="2"/>
            <a:endParaRPr lang="nl-BE" dirty="0"/>
          </a:p>
        </p:txBody>
      </p:sp>
    </p:spTree>
    <p:extLst>
      <p:ext uri="{BB962C8B-B14F-4D97-AF65-F5344CB8AC3E}">
        <p14:creationId xmlns:p14="http://schemas.microsoft.com/office/powerpoint/2010/main" val="393384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7" y="574854"/>
            <a:ext cx="7908381"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pPr lvl="1"/>
            <a:r>
              <a:rPr lang="nl-BE" b="1" dirty="0"/>
              <a:t>Infrastructuur Windturbine</a:t>
            </a:r>
          </a:p>
          <a:p>
            <a:pPr lvl="2"/>
            <a:r>
              <a:rPr lang="nl-BE" dirty="0"/>
              <a:t>Geen structurele data (worden bijgehouden bij IIOA)</a:t>
            </a:r>
          </a:p>
          <a:p>
            <a:pPr lvl="2"/>
            <a:endParaRPr lang="nl-BE" dirty="0"/>
          </a:p>
          <a:p>
            <a:pPr lvl="1"/>
            <a:r>
              <a:rPr lang="nl-BE" b="1" dirty="0"/>
              <a:t>Alle andere infrastructuurwerken of terreinwerken</a:t>
            </a:r>
            <a:r>
              <a:rPr lang="nl-BE" dirty="0"/>
              <a:t>: </a:t>
            </a:r>
          </a:p>
          <a:p>
            <a:pPr lvl="2"/>
            <a:r>
              <a:rPr lang="nl-BE" dirty="0"/>
              <a:t>geen structurele karakteristieken (enkel ‘type infrastructuurwerken’)</a:t>
            </a:r>
          </a:p>
          <a:p>
            <a:endParaRPr lang="nl-BE" dirty="0"/>
          </a:p>
          <a:p>
            <a:pPr lvl="1"/>
            <a:r>
              <a:rPr lang="nl-BE" b="1" dirty="0"/>
              <a:t>Diensten gevangenis en onderwijs</a:t>
            </a:r>
          </a:p>
          <a:p>
            <a:pPr lvl="2"/>
            <a:r>
              <a:rPr lang="nl-BE" dirty="0"/>
              <a:t>Geen structurele karakteristieken </a:t>
            </a:r>
          </a:p>
          <a:p>
            <a:pPr lvl="1"/>
            <a:endParaRPr lang="nl-BE" b="1" dirty="0"/>
          </a:p>
          <a:p>
            <a:pPr lvl="1"/>
            <a:r>
              <a:rPr lang="nl-BE" b="1" dirty="0"/>
              <a:t>Diensten Opvang en serviceflats</a:t>
            </a:r>
          </a:p>
          <a:p>
            <a:pPr lvl="2"/>
            <a:r>
              <a:rPr lang="nl-BE" dirty="0"/>
              <a:t>Aantal (kamers, flats)</a:t>
            </a:r>
          </a:p>
          <a:p>
            <a:pPr lvl="2"/>
            <a:endParaRPr lang="nl-BE" dirty="0"/>
          </a:p>
        </p:txBody>
      </p:sp>
    </p:spTree>
    <p:extLst>
      <p:ext uri="{BB962C8B-B14F-4D97-AF65-F5344CB8AC3E}">
        <p14:creationId xmlns:p14="http://schemas.microsoft.com/office/powerpoint/2010/main" val="298242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7" y="574854"/>
            <a:ext cx="7908381"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Diensten - parkeergarage</a:t>
            </a:r>
          </a:p>
          <a:p>
            <a:pPr lvl="1"/>
            <a:r>
              <a:rPr lang="nl-BE" dirty="0"/>
              <a:t>Bovengronds:</a:t>
            </a:r>
          </a:p>
          <a:p>
            <a:pPr lvl="2"/>
            <a:r>
              <a:rPr lang="nl-BE" dirty="0"/>
              <a:t>Aantal parkeerplaatsen voor auto’s</a:t>
            </a:r>
          </a:p>
          <a:p>
            <a:pPr lvl="2"/>
            <a:r>
              <a:rPr lang="nl-BE" dirty="0"/>
              <a:t>Aantal voorbehouden en aangepaste parkeerplaatsen</a:t>
            </a:r>
          </a:p>
          <a:p>
            <a:pPr lvl="2"/>
            <a:r>
              <a:rPr lang="nl-BE" dirty="0"/>
              <a:t>Aantal plaatsen voor fietsen</a:t>
            </a:r>
          </a:p>
          <a:p>
            <a:pPr lvl="1"/>
            <a:r>
              <a:rPr lang="nl-BE" dirty="0"/>
              <a:t>Ondergronds</a:t>
            </a:r>
          </a:p>
          <a:p>
            <a:pPr lvl="2"/>
            <a:r>
              <a:rPr lang="nl-BE" dirty="0"/>
              <a:t>Aantal parkeerplaatsen voor auto’s</a:t>
            </a:r>
          </a:p>
          <a:p>
            <a:pPr lvl="2"/>
            <a:r>
              <a:rPr lang="nl-BE" dirty="0"/>
              <a:t>Aantal voorbehouden en aangepaste parkeerplaatsen</a:t>
            </a:r>
          </a:p>
          <a:p>
            <a:pPr lvl="2"/>
            <a:r>
              <a:rPr lang="nl-BE" dirty="0"/>
              <a:t>Aantal plaatsen voor fietsen</a:t>
            </a:r>
          </a:p>
          <a:p>
            <a:pPr lvl="2"/>
            <a:endParaRPr lang="nl-BE" dirty="0"/>
          </a:p>
          <a:p>
            <a:pPr lvl="2"/>
            <a:endParaRPr lang="nl-BE" dirty="0"/>
          </a:p>
        </p:txBody>
      </p:sp>
    </p:spTree>
    <p:extLst>
      <p:ext uri="{BB962C8B-B14F-4D97-AF65-F5344CB8AC3E}">
        <p14:creationId xmlns:p14="http://schemas.microsoft.com/office/powerpoint/2010/main" val="412116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7" y="574854"/>
            <a:ext cx="7908381"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Land- en tuinbouw - gebouw</a:t>
            </a:r>
          </a:p>
          <a:p>
            <a:pPr lvl="1"/>
            <a:r>
              <a:rPr lang="nl-BE" dirty="0"/>
              <a:t>Hoevetoerisme:</a:t>
            </a:r>
          </a:p>
          <a:p>
            <a:pPr lvl="2"/>
            <a:r>
              <a:rPr lang="nl-BE" dirty="0"/>
              <a:t>Aantal kamers</a:t>
            </a:r>
          </a:p>
          <a:p>
            <a:pPr lvl="2"/>
            <a:r>
              <a:rPr lang="nl-BE" dirty="0"/>
              <a:t>Totaal nuttige vloeroppervlakte</a:t>
            </a:r>
          </a:p>
          <a:p>
            <a:pPr lvl="1"/>
            <a:r>
              <a:rPr lang="nl-BE" dirty="0"/>
              <a:t>Kamers voor seizoenarbeiders:</a:t>
            </a:r>
          </a:p>
          <a:p>
            <a:pPr lvl="2"/>
            <a:r>
              <a:rPr lang="nl-BE" dirty="0"/>
              <a:t>Aantal kamers</a:t>
            </a:r>
          </a:p>
          <a:p>
            <a:pPr lvl="2"/>
            <a:r>
              <a:rPr lang="nl-BE" dirty="0"/>
              <a:t>Totaal nuttige vloeroppervlakte</a:t>
            </a:r>
          </a:p>
          <a:p>
            <a:pPr lvl="1"/>
            <a:r>
              <a:rPr lang="nl-BE" dirty="0"/>
              <a:t>Bedrijfswoning</a:t>
            </a:r>
          </a:p>
          <a:p>
            <a:pPr lvl="2"/>
            <a:r>
              <a:rPr lang="nl-BE" dirty="0"/>
              <a:t>Totaal nuttige vloeroppervlakte</a:t>
            </a:r>
          </a:p>
          <a:p>
            <a:pPr lvl="2"/>
            <a:endParaRPr lang="nl-BE" dirty="0"/>
          </a:p>
        </p:txBody>
      </p:sp>
    </p:spTree>
    <p:extLst>
      <p:ext uri="{BB962C8B-B14F-4D97-AF65-F5344CB8AC3E}">
        <p14:creationId xmlns:p14="http://schemas.microsoft.com/office/powerpoint/2010/main" val="2077403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7" y="574854"/>
            <a:ext cx="7908381"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Verblijfsrecreatie complex</a:t>
            </a:r>
          </a:p>
          <a:p>
            <a:pPr lvl="1"/>
            <a:r>
              <a:rPr lang="nl-BE" dirty="0"/>
              <a:t>Tenten: aantal</a:t>
            </a:r>
          </a:p>
          <a:p>
            <a:pPr lvl="1"/>
            <a:r>
              <a:rPr lang="nl-BE" dirty="0"/>
              <a:t>Mobilhomes, …: aantal</a:t>
            </a:r>
          </a:p>
          <a:p>
            <a:pPr lvl="1"/>
            <a:r>
              <a:rPr lang="nl-BE" dirty="0"/>
              <a:t>Stacaravan, … : aantal</a:t>
            </a:r>
          </a:p>
          <a:p>
            <a:pPr lvl="1"/>
            <a:r>
              <a:rPr lang="nl-BE" dirty="0"/>
              <a:t>Trekkershutten: aantal</a:t>
            </a:r>
          </a:p>
          <a:p>
            <a:pPr lvl="1"/>
            <a:endParaRPr lang="nl-BE" dirty="0"/>
          </a:p>
          <a:p>
            <a:r>
              <a:rPr lang="nl-BE" b="1" dirty="0"/>
              <a:t>Verblijfsrecreatie gebouw</a:t>
            </a:r>
          </a:p>
          <a:p>
            <a:pPr lvl="1"/>
            <a:r>
              <a:rPr lang="nl-BE" dirty="0"/>
              <a:t>Hotel/pension : aantal kamers</a:t>
            </a:r>
          </a:p>
          <a:p>
            <a:pPr lvl="1"/>
            <a:r>
              <a:rPr lang="nl-BE" dirty="0"/>
              <a:t>Kamers met of zonder ontbijt: aantal</a:t>
            </a:r>
          </a:p>
          <a:p>
            <a:pPr lvl="1"/>
            <a:r>
              <a:rPr lang="nl-BE" dirty="0"/>
              <a:t>Verblijf van groepen: aantal slaapruimtes</a:t>
            </a:r>
          </a:p>
          <a:p>
            <a:pPr lvl="1"/>
            <a:r>
              <a:rPr lang="nl-BE" dirty="0"/>
              <a:t>Vakantieverblijf:</a:t>
            </a:r>
          </a:p>
          <a:p>
            <a:pPr lvl="2"/>
            <a:r>
              <a:rPr lang="nl-BE" dirty="0"/>
              <a:t>Aantal verblijven voor max 4 personen</a:t>
            </a:r>
          </a:p>
          <a:p>
            <a:pPr lvl="2"/>
            <a:r>
              <a:rPr lang="nl-BE" dirty="0"/>
              <a:t>Aantal verblijven voor min 5 personen</a:t>
            </a:r>
          </a:p>
          <a:p>
            <a:pPr lvl="1"/>
            <a:r>
              <a:rPr lang="nl-BE" dirty="0"/>
              <a:t>Gebouw in functie van openlucht recreatieve verblijven (ja/nee)</a:t>
            </a:r>
          </a:p>
          <a:p>
            <a:pPr lvl="2"/>
            <a:endParaRPr lang="nl-BE" dirty="0"/>
          </a:p>
        </p:txBody>
      </p:sp>
    </p:spTree>
    <p:extLst>
      <p:ext uri="{BB962C8B-B14F-4D97-AF65-F5344CB8AC3E}">
        <p14:creationId xmlns:p14="http://schemas.microsoft.com/office/powerpoint/2010/main" val="1136169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7" y="574854"/>
            <a:ext cx="7908381"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Verblijfsrecreatie – meerdere units</a:t>
            </a:r>
          </a:p>
          <a:p>
            <a:pPr lvl="1"/>
            <a:r>
              <a:rPr lang="nl-BE" dirty="0"/>
              <a:t>nuttige vloeroppervlakte</a:t>
            </a:r>
          </a:p>
          <a:p>
            <a:pPr lvl="1"/>
            <a:r>
              <a:rPr lang="nl-BE" dirty="0"/>
              <a:t>Publiek toegankelijke vloeroppervlakte</a:t>
            </a:r>
          </a:p>
          <a:p>
            <a:pPr lvl="1"/>
            <a:endParaRPr lang="nl-BE" dirty="0"/>
          </a:p>
          <a:p>
            <a:r>
              <a:rPr lang="nl-BE" b="1" dirty="0"/>
              <a:t>Slopen constructie</a:t>
            </a:r>
          </a:p>
          <a:p>
            <a:pPr lvl="1"/>
            <a:r>
              <a:rPr lang="nl-BE" dirty="0"/>
              <a:t>Grondoppervlakte afbraak</a:t>
            </a:r>
          </a:p>
          <a:p>
            <a:pPr lvl="1"/>
            <a:r>
              <a:rPr lang="nl-BE" dirty="0"/>
              <a:t>Volume afbraak</a:t>
            </a:r>
          </a:p>
          <a:p>
            <a:pPr lvl="2"/>
            <a:endParaRPr lang="nl-BE" dirty="0"/>
          </a:p>
        </p:txBody>
      </p:sp>
    </p:spTree>
    <p:extLst>
      <p:ext uri="{BB962C8B-B14F-4D97-AF65-F5344CB8AC3E}">
        <p14:creationId xmlns:p14="http://schemas.microsoft.com/office/powerpoint/2010/main" val="220622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A3223-9865-8A45-B7C8-571E9F9AD098}"/>
              </a:ext>
            </a:extLst>
          </p:cNvPr>
          <p:cNvSpPr>
            <a:spLocks noGrp="1"/>
          </p:cNvSpPr>
          <p:nvPr>
            <p:ph type="title"/>
          </p:nvPr>
        </p:nvSpPr>
        <p:spPr/>
        <p:txBody>
          <a:bodyPr/>
          <a:lstStyle/>
          <a:p>
            <a:r>
              <a:rPr lang="nl-BE" dirty="0"/>
              <a:t>Agenda</a:t>
            </a:r>
          </a:p>
        </p:txBody>
      </p:sp>
      <p:sp>
        <p:nvSpPr>
          <p:cNvPr id="3" name="Tijdelijke aanduiding voor inhoud 2">
            <a:extLst>
              <a:ext uri="{FF2B5EF4-FFF2-40B4-BE49-F238E27FC236}">
                <a16:creationId xmlns:a16="http://schemas.microsoft.com/office/drawing/2014/main" id="{73B3A383-7690-CF44-8302-DF8A4F1A9D6D}"/>
              </a:ext>
            </a:extLst>
          </p:cNvPr>
          <p:cNvSpPr>
            <a:spLocks noGrp="1"/>
          </p:cNvSpPr>
          <p:nvPr>
            <p:ph sz="half" idx="1"/>
          </p:nvPr>
        </p:nvSpPr>
        <p:spPr/>
        <p:txBody>
          <a:bodyPr/>
          <a:lstStyle/>
          <a:p>
            <a:r>
              <a:rPr lang="nl-BE" dirty="0"/>
              <a:t>1. Waarom ‘structurele beslissingsinhoud’ (BI)?</a:t>
            </a:r>
          </a:p>
          <a:p>
            <a:r>
              <a:rPr lang="nl-BE" dirty="0"/>
              <a:t>2. Wat is de BI?</a:t>
            </a:r>
          </a:p>
          <a:p>
            <a:r>
              <a:rPr lang="nl-BE" dirty="0"/>
              <a:t>3. Hoe BI ‘vaststellen’ en beheren?</a:t>
            </a:r>
          </a:p>
          <a:p>
            <a:r>
              <a:rPr lang="nl-BE" dirty="0"/>
              <a:t>4. Hergebruik ‘inhoud’</a:t>
            </a:r>
          </a:p>
          <a:p>
            <a:r>
              <a:rPr lang="nl-BE" dirty="0"/>
              <a:t>5. Aandachtspunten…</a:t>
            </a:r>
          </a:p>
        </p:txBody>
      </p:sp>
    </p:spTree>
    <p:extLst>
      <p:ext uri="{BB962C8B-B14F-4D97-AF65-F5344CB8AC3E}">
        <p14:creationId xmlns:p14="http://schemas.microsoft.com/office/powerpoint/2010/main" val="265910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pPr lvl="1"/>
            <a:endParaRPr lang="nl-BE" dirty="0"/>
          </a:p>
          <a:p>
            <a:r>
              <a:rPr lang="nl-BE" b="1" dirty="0"/>
              <a:t>Verbouwing gevel/dak/intern </a:t>
            </a:r>
          </a:p>
          <a:p>
            <a:pPr lvl="1"/>
            <a:r>
              <a:rPr lang="nl-BE" dirty="0"/>
              <a:t>Type:  gevel (zij-/achtergevel), dak, binnen in een gebouw</a:t>
            </a:r>
          </a:p>
          <a:p>
            <a:pPr lvl="1"/>
            <a:endParaRPr lang="nl-BE" dirty="0"/>
          </a:p>
          <a:p>
            <a:r>
              <a:rPr lang="nl-BE" b="1" dirty="0"/>
              <a:t> Werken om en rond het gebouw – constructie</a:t>
            </a:r>
          </a:p>
          <a:p>
            <a:pPr lvl="1"/>
            <a:r>
              <a:rPr lang="nl-BE" dirty="0"/>
              <a:t>Grondoppervlakte</a:t>
            </a:r>
          </a:p>
          <a:p>
            <a:pPr lvl="1"/>
            <a:r>
              <a:rPr lang="nl-BE" dirty="0"/>
              <a:t>Hoogste punt tov de grond</a:t>
            </a:r>
          </a:p>
          <a:p>
            <a:endParaRPr lang="nl-BE" dirty="0"/>
          </a:p>
          <a:p>
            <a:r>
              <a:rPr lang="nl-BE" b="1" dirty="0"/>
              <a:t>Werken om en rond het gebouw – andere</a:t>
            </a:r>
          </a:p>
          <a:p>
            <a:pPr lvl="1"/>
            <a:r>
              <a:rPr lang="nl-BE" dirty="0"/>
              <a:t>Situering technische of andere installatie</a:t>
            </a:r>
          </a:p>
          <a:p>
            <a:pPr lvl="1"/>
            <a:endParaRPr lang="nl-BE" dirty="0"/>
          </a:p>
          <a:p>
            <a:r>
              <a:rPr lang="nl-BE" b="1" dirty="0"/>
              <a:t>Werken om en rond het gebouw – opslag</a:t>
            </a:r>
          </a:p>
          <a:p>
            <a:pPr lvl="1"/>
            <a:r>
              <a:rPr lang="nl-BE" dirty="0"/>
              <a:t>Maximaal volume</a:t>
            </a:r>
          </a:p>
          <a:p>
            <a:endParaRPr lang="nl-BE" dirty="0"/>
          </a:p>
          <a:p>
            <a:pPr marL="576000" lvl="2" indent="0">
              <a:buNone/>
            </a:pPr>
            <a:endParaRPr lang="nl-BE" dirty="0"/>
          </a:p>
        </p:txBody>
      </p:sp>
    </p:spTree>
    <p:extLst>
      <p:ext uri="{BB962C8B-B14F-4D97-AF65-F5344CB8AC3E}">
        <p14:creationId xmlns:p14="http://schemas.microsoft.com/office/powerpoint/2010/main" val="268505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pPr lvl="1"/>
            <a:endParaRPr lang="nl-BE" dirty="0"/>
          </a:p>
          <a:p>
            <a:r>
              <a:rPr lang="nl-BE" b="1" dirty="0"/>
              <a:t>Werken om en rond het gebouw – schotelantenne</a:t>
            </a:r>
          </a:p>
          <a:p>
            <a:pPr lvl="1"/>
            <a:r>
              <a:rPr lang="nl-BE" dirty="0"/>
              <a:t>geen structurele data</a:t>
            </a:r>
          </a:p>
          <a:p>
            <a:endParaRPr lang="nl-BE" dirty="0"/>
          </a:p>
          <a:p>
            <a:r>
              <a:rPr lang="nl-BE" b="1" dirty="0"/>
              <a:t>Werken om en rond het gebouw – vellen bomen en reliëfwerken</a:t>
            </a:r>
          </a:p>
          <a:p>
            <a:pPr lvl="1"/>
            <a:r>
              <a:rPr lang="nl-BE" dirty="0"/>
              <a:t>Welke werken: vellen bomen / reliëfwerken</a:t>
            </a:r>
          </a:p>
          <a:p>
            <a:pPr lvl="1"/>
            <a:endParaRPr lang="nl-BE" dirty="0"/>
          </a:p>
          <a:p>
            <a:r>
              <a:rPr lang="nl-BE" b="1" dirty="0"/>
              <a:t>Werken om en rond het gebouw – bijgebouw/constructie slopen</a:t>
            </a:r>
          </a:p>
          <a:p>
            <a:pPr lvl="1"/>
            <a:r>
              <a:rPr lang="nl-BE" dirty="0"/>
              <a:t>(Type bijgebouw (aangebouwd / vrijstaand))</a:t>
            </a:r>
          </a:p>
          <a:p>
            <a:pPr lvl="1"/>
            <a:r>
              <a:rPr lang="nl-BE" dirty="0"/>
              <a:t>Grondoppervlakte</a:t>
            </a:r>
          </a:p>
          <a:p>
            <a:pPr lvl="1"/>
            <a:endParaRPr lang="nl-BE" dirty="0"/>
          </a:p>
          <a:p>
            <a:r>
              <a:rPr lang="nl-BE" b="1" dirty="0"/>
              <a:t>Verbouwen één of meer units in een gebouw</a:t>
            </a:r>
          </a:p>
          <a:p>
            <a:pPr lvl="1"/>
            <a:r>
              <a:rPr lang="nl-BE" dirty="0"/>
              <a:t>Aard verbouwing (één unit / meerdere units)</a:t>
            </a:r>
          </a:p>
          <a:p>
            <a:endParaRPr lang="nl-BE" dirty="0"/>
          </a:p>
          <a:p>
            <a:pPr marL="576000" lvl="2" indent="0">
              <a:buNone/>
            </a:pPr>
            <a:endParaRPr lang="nl-BE" dirty="0"/>
          </a:p>
        </p:txBody>
      </p:sp>
    </p:spTree>
    <p:extLst>
      <p:ext uri="{BB962C8B-B14F-4D97-AF65-F5344CB8AC3E}">
        <p14:creationId xmlns:p14="http://schemas.microsoft.com/office/powerpoint/2010/main" val="69315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Reclame algemeen</a:t>
            </a:r>
          </a:p>
          <a:p>
            <a:pPr lvl="1"/>
            <a:r>
              <a:rPr lang="nl-BE" dirty="0"/>
              <a:t>Type inrichting (zaakgebonden, niet zaakgebonden, niet commercieel)</a:t>
            </a:r>
          </a:p>
          <a:p>
            <a:pPr lvl="1"/>
            <a:r>
              <a:rPr lang="nl-BE" dirty="0"/>
              <a:t>Plaatsing Openbaar domein / privaat domein</a:t>
            </a:r>
          </a:p>
          <a:p>
            <a:pPr lvl="1"/>
            <a:r>
              <a:rPr lang="nl-BE" dirty="0"/>
              <a:t>Verlicht (neen, ja inwendig, ja uitwendig)</a:t>
            </a:r>
          </a:p>
          <a:p>
            <a:endParaRPr lang="nl-BE" dirty="0"/>
          </a:p>
          <a:p>
            <a:r>
              <a:rPr lang="nl-BE" b="1" dirty="0"/>
              <a:t>Reclame op doek</a:t>
            </a:r>
          </a:p>
          <a:p>
            <a:pPr lvl="1"/>
            <a:r>
              <a:rPr lang="nl-BE" dirty="0"/>
              <a:t>Plaatsing (gevel, frame, werfstelling)</a:t>
            </a:r>
          </a:p>
          <a:p>
            <a:pPr lvl="1"/>
            <a:r>
              <a:rPr lang="nl-BE" dirty="0"/>
              <a:t>Oppervlakte van het doek</a:t>
            </a:r>
          </a:p>
          <a:p>
            <a:pPr lvl="1"/>
            <a:r>
              <a:rPr lang="nl-BE" dirty="0"/>
              <a:t>Oppervlakte reclamegedeelte</a:t>
            </a:r>
          </a:p>
          <a:p>
            <a:pPr lvl="1"/>
            <a:endParaRPr lang="nl-BE" dirty="0"/>
          </a:p>
          <a:p>
            <a:r>
              <a:rPr lang="nl-BE" b="1" dirty="0"/>
              <a:t>Reclame op dak</a:t>
            </a:r>
          </a:p>
          <a:p>
            <a:pPr lvl="1"/>
            <a:r>
              <a:rPr lang="nl-BE" dirty="0"/>
              <a:t>Type reclameinstallatie</a:t>
            </a:r>
          </a:p>
          <a:p>
            <a:pPr lvl="1"/>
            <a:r>
              <a:rPr lang="nl-BE" dirty="0"/>
              <a:t>Lengte</a:t>
            </a:r>
          </a:p>
          <a:p>
            <a:pPr lvl="1"/>
            <a:r>
              <a:rPr lang="nl-BE" dirty="0"/>
              <a:t>Hoogte</a:t>
            </a:r>
          </a:p>
          <a:p>
            <a:pPr marL="576000" lvl="2" indent="0">
              <a:buNone/>
            </a:pPr>
            <a:endParaRPr lang="nl-BE" dirty="0"/>
          </a:p>
        </p:txBody>
      </p:sp>
    </p:spTree>
    <p:extLst>
      <p:ext uri="{BB962C8B-B14F-4D97-AF65-F5344CB8AC3E}">
        <p14:creationId xmlns:p14="http://schemas.microsoft.com/office/powerpoint/2010/main" val="93992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Reclame op gevel</a:t>
            </a:r>
          </a:p>
          <a:p>
            <a:pPr lvl="1"/>
            <a:r>
              <a:rPr lang="nl-BE" dirty="0"/>
              <a:t>Type reclameinstallatie</a:t>
            </a:r>
          </a:p>
          <a:p>
            <a:pPr lvl="1"/>
            <a:r>
              <a:rPr lang="nl-BE" dirty="0"/>
              <a:t>Plaatsing (voorgevel, zijgevel, andere gevel)</a:t>
            </a:r>
          </a:p>
          <a:p>
            <a:pPr lvl="1"/>
            <a:r>
              <a:rPr lang="nl-BE" dirty="0"/>
              <a:t>Uitvoering: </a:t>
            </a:r>
          </a:p>
          <a:p>
            <a:pPr lvl="2"/>
            <a:r>
              <a:rPr lang="nl-BE" dirty="0"/>
              <a:t>Lengte</a:t>
            </a:r>
          </a:p>
          <a:p>
            <a:pPr lvl="2"/>
            <a:r>
              <a:rPr lang="nl-BE" dirty="0"/>
              <a:t>Hoogte</a:t>
            </a:r>
          </a:p>
          <a:p>
            <a:pPr lvl="2"/>
            <a:r>
              <a:rPr lang="nl-BE" dirty="0"/>
              <a:t>Uitsteek gemeten vanaf het gevelvlak</a:t>
            </a:r>
          </a:p>
          <a:p>
            <a:pPr lvl="2"/>
            <a:r>
              <a:rPr lang="nl-BE" dirty="0"/>
              <a:t>Afstand onderkant en voetpad</a:t>
            </a:r>
          </a:p>
          <a:p>
            <a:pPr lvl="1"/>
            <a:endParaRPr lang="nl-BE" dirty="0"/>
          </a:p>
          <a:p>
            <a:r>
              <a:rPr lang="nl-BE" b="1" dirty="0"/>
              <a:t>Reclame vrijstaand</a:t>
            </a:r>
          </a:p>
          <a:p>
            <a:pPr lvl="1"/>
            <a:r>
              <a:rPr lang="nl-BE" dirty="0"/>
              <a:t>Type reclameinstallatie</a:t>
            </a:r>
          </a:p>
          <a:p>
            <a:pPr lvl="1"/>
            <a:r>
              <a:rPr lang="nl-BE" dirty="0"/>
              <a:t>Grootste hoogte tov maaiveld</a:t>
            </a:r>
          </a:p>
          <a:p>
            <a:pPr lvl="1"/>
            <a:r>
              <a:rPr lang="nl-BE" dirty="0"/>
              <a:t>Aantal vlakken met publiciteit</a:t>
            </a:r>
          </a:p>
          <a:p>
            <a:pPr marL="576000" lvl="2" indent="0">
              <a:buNone/>
            </a:pPr>
            <a:endParaRPr lang="nl-BE" dirty="0"/>
          </a:p>
        </p:txBody>
      </p:sp>
    </p:spTree>
    <p:extLst>
      <p:ext uri="{BB962C8B-B14F-4D97-AF65-F5344CB8AC3E}">
        <p14:creationId xmlns:p14="http://schemas.microsoft.com/office/powerpoint/2010/main" val="236433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Reclame wisselend</a:t>
            </a:r>
          </a:p>
          <a:p>
            <a:pPr lvl="1"/>
            <a:r>
              <a:rPr lang="nl-BE" dirty="0"/>
              <a:t>Oppervlakte (4 m</a:t>
            </a:r>
            <a:r>
              <a:rPr lang="nl-BE" baseline="30000" dirty="0"/>
              <a:t>2</a:t>
            </a:r>
            <a:r>
              <a:rPr lang="nl-BE" dirty="0"/>
              <a:t>, …) </a:t>
            </a:r>
          </a:p>
          <a:p>
            <a:pPr lvl="1"/>
            <a:r>
              <a:rPr lang="nl-BE" dirty="0"/>
              <a:t>Plaatsing (voorgevel, vrijstaande zijgevel, …)</a:t>
            </a:r>
          </a:p>
          <a:p>
            <a:pPr lvl="1"/>
            <a:r>
              <a:rPr lang="nl-BE" dirty="0"/>
              <a:t>Uitvoering (vast, roterend, trivision)</a:t>
            </a:r>
          </a:p>
          <a:p>
            <a:pPr lvl="1"/>
            <a:endParaRPr lang="nl-BE" dirty="0"/>
          </a:p>
          <a:p>
            <a:r>
              <a:rPr lang="nl-BE" b="1" dirty="0"/>
              <a:t>Hemelwaterformulier</a:t>
            </a:r>
          </a:p>
          <a:p>
            <a:pPr lvl="1"/>
            <a:r>
              <a:rPr lang="nl-BE" dirty="0"/>
              <a:t>Indien hemelwaterpunt</a:t>
            </a:r>
          </a:p>
          <a:p>
            <a:pPr lvl="2"/>
            <a:r>
              <a:rPr lang="nl-BE" dirty="0"/>
              <a:t>Minimale inhoud van de hemelwaterput in liter</a:t>
            </a:r>
          </a:p>
          <a:p>
            <a:pPr lvl="2"/>
            <a:r>
              <a:rPr lang="nl-BE" dirty="0"/>
              <a:t>Inhoud van de hemelwaterput in liter</a:t>
            </a:r>
          </a:p>
          <a:p>
            <a:pPr lvl="1"/>
            <a:r>
              <a:rPr lang="nl-BE" dirty="0"/>
              <a:t>Indien infiltratievoorziening</a:t>
            </a:r>
          </a:p>
          <a:p>
            <a:pPr lvl="2"/>
            <a:r>
              <a:rPr lang="nl-BE" dirty="0"/>
              <a:t>Inhoud van de infiltratievoorziening in liter</a:t>
            </a:r>
          </a:p>
          <a:p>
            <a:pPr lvl="2"/>
            <a:r>
              <a:rPr lang="nl-BE" dirty="0"/>
              <a:t>Oppervlakte van de infiltratievoorziening in m</a:t>
            </a:r>
            <a:r>
              <a:rPr lang="nl-BE" baseline="30000" dirty="0"/>
              <a:t>2</a:t>
            </a:r>
          </a:p>
          <a:p>
            <a:pPr lvl="1"/>
            <a:r>
              <a:rPr lang="nl-BE" dirty="0"/>
              <a:t>Indien buffervoorziening</a:t>
            </a:r>
          </a:p>
          <a:p>
            <a:pPr lvl="2"/>
            <a:r>
              <a:rPr lang="nl-BE" dirty="0"/>
              <a:t>Inhoud van de buffervoorziening in liter</a:t>
            </a:r>
          </a:p>
          <a:p>
            <a:pPr lvl="2"/>
            <a:r>
              <a:rPr lang="nl-BE" dirty="0"/>
              <a:t>Oppervlakte van de buffervoorziening in m</a:t>
            </a:r>
            <a:r>
              <a:rPr lang="nl-BE" baseline="30000" dirty="0"/>
              <a:t>2</a:t>
            </a:r>
          </a:p>
          <a:p>
            <a:pPr lvl="1"/>
            <a:endParaRPr lang="nl-BE" dirty="0"/>
          </a:p>
        </p:txBody>
      </p:sp>
    </p:spTree>
    <p:extLst>
      <p:ext uri="{BB962C8B-B14F-4D97-AF65-F5344CB8AC3E}">
        <p14:creationId xmlns:p14="http://schemas.microsoft.com/office/powerpoint/2010/main" val="325049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a:t>
            </a:r>
            <a:br>
              <a:rPr lang="nl-BE" dirty="0"/>
            </a:br>
            <a:r>
              <a:rPr lang="nl-BE" dirty="0"/>
              <a:t>Stedenbouwkundige handelingen </a:t>
            </a:r>
            <a:r>
              <a:rPr lang="nl-BE" sz="2800" dirty="0"/>
              <a:t>(vervolg)</a:t>
            </a:r>
            <a:endParaRPr lang="nl-BE" dirty="0"/>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854"/>
            <a:ext cx="7908382" cy="3672000"/>
          </a:xfrm>
        </p:spPr>
        <p:txBody>
          <a:bodyPr/>
          <a:lstStyle/>
          <a:p>
            <a:r>
              <a:rPr lang="nl-BE" b="1" dirty="0"/>
              <a:t>Voorbeeld 1 : bouwen eengezinswoning (zonder kelder)</a:t>
            </a:r>
          </a:p>
          <a:p>
            <a:pPr lvl="1"/>
            <a:r>
              <a:rPr lang="nl-BE" dirty="0"/>
              <a:t>handeling : bouwen van een gebouw of constructie met functie eengezinswoning</a:t>
            </a:r>
          </a:p>
          <a:p>
            <a:pPr lvl="1"/>
            <a:r>
              <a:rPr lang="nl-BE" dirty="0"/>
              <a:t>Karakteristieken gebouw: </a:t>
            </a:r>
          </a:p>
          <a:p>
            <a:pPr lvl="2"/>
            <a:r>
              <a:rPr lang="nl-BE" dirty="0"/>
              <a:t>Grondoppervlakte van het gebouw</a:t>
            </a:r>
          </a:p>
          <a:p>
            <a:pPr lvl="2"/>
            <a:r>
              <a:rPr lang="nl-BE" dirty="0"/>
              <a:t>Nuttige oppervlakte van het volledige bovengrondse gedeelte</a:t>
            </a:r>
          </a:p>
          <a:p>
            <a:pPr lvl="2"/>
            <a:r>
              <a:rPr lang="nl-BE" dirty="0"/>
              <a:t>Volume</a:t>
            </a:r>
          </a:p>
          <a:p>
            <a:pPr lvl="2"/>
            <a:r>
              <a:rPr lang="nl-BE" dirty="0"/>
              <a:t>Kroonlijsthoogte</a:t>
            </a:r>
          </a:p>
          <a:p>
            <a:pPr lvl="2"/>
            <a:r>
              <a:rPr lang="nl-BE" dirty="0"/>
              <a:t>Nokhoogte</a:t>
            </a:r>
          </a:p>
          <a:p>
            <a:pPr lvl="1"/>
            <a:r>
              <a:rPr lang="nl-BE" dirty="0"/>
              <a:t>Karakteristieken wonen: </a:t>
            </a:r>
          </a:p>
          <a:p>
            <a:pPr lvl="2"/>
            <a:r>
              <a:rPr lang="nl-BE" dirty="0"/>
              <a:t>Nuttige vloeroppervlakte</a:t>
            </a:r>
          </a:p>
          <a:p>
            <a:pPr lvl="2"/>
            <a:endParaRPr lang="nl-BE" dirty="0"/>
          </a:p>
          <a:p>
            <a:r>
              <a:rPr lang="nl-BE" b="1" dirty="0"/>
              <a:t>Voorbeeld 2: aanleg fietspad</a:t>
            </a:r>
          </a:p>
          <a:p>
            <a:pPr lvl="1"/>
            <a:r>
              <a:rPr lang="nl-BE" dirty="0"/>
              <a:t>Handeling infrastructuur: type infrastructuur: fietspad</a:t>
            </a:r>
          </a:p>
        </p:txBody>
      </p:sp>
    </p:spTree>
    <p:extLst>
      <p:ext uri="{BB962C8B-B14F-4D97-AF65-F5344CB8AC3E}">
        <p14:creationId xmlns:p14="http://schemas.microsoft.com/office/powerpoint/2010/main" val="3320740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IIOA</a:t>
            </a:r>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De ‘S-jes’ van de formulieren</a:t>
            </a:r>
          </a:p>
          <a:p>
            <a:pPr lvl="1"/>
            <a:r>
              <a:rPr lang="nl-BE" dirty="0"/>
              <a:t>Rubriekentabel</a:t>
            </a:r>
          </a:p>
          <a:p>
            <a:pPr lvl="1"/>
            <a:r>
              <a:rPr lang="nl-BE" dirty="0"/>
              <a:t>Terreinobjecten (krijgen ook unieke id) met bijhorende karakteristieken</a:t>
            </a:r>
          </a:p>
          <a:p>
            <a:pPr lvl="1"/>
            <a:r>
              <a:rPr lang="nl-BE" dirty="0"/>
              <a:t>Reach</a:t>
            </a:r>
          </a:p>
          <a:p>
            <a:pPr lvl="1"/>
            <a:endParaRPr lang="nl-BE" dirty="0"/>
          </a:p>
        </p:txBody>
      </p:sp>
    </p:spTree>
    <p:extLst>
      <p:ext uri="{BB962C8B-B14F-4D97-AF65-F5344CB8AC3E}">
        <p14:creationId xmlns:p14="http://schemas.microsoft.com/office/powerpoint/2010/main" val="2579100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112DD-007F-E14A-94B8-460C8BD86EC4}"/>
              </a:ext>
            </a:extLst>
          </p:cNvPr>
          <p:cNvSpPr>
            <a:spLocks noGrp="1"/>
          </p:cNvSpPr>
          <p:nvPr>
            <p:ph type="title"/>
          </p:nvPr>
        </p:nvSpPr>
        <p:spPr/>
        <p:txBody>
          <a:bodyPr/>
          <a:lstStyle/>
          <a:p>
            <a:r>
              <a:rPr lang="nl-BE" dirty="0"/>
              <a:t>Beslissingsinhoud - </a:t>
            </a:r>
            <a:r>
              <a:rPr lang="nl-BE" sz="2800" dirty="0"/>
              <a:t>IIOA (vervolg)</a:t>
            </a:r>
          </a:p>
        </p:txBody>
      </p:sp>
      <p:sp>
        <p:nvSpPr>
          <p:cNvPr id="3" name="Tijdelijke aanduiding voor inhoud 2">
            <a:extLst>
              <a:ext uri="{FF2B5EF4-FFF2-40B4-BE49-F238E27FC236}">
                <a16:creationId xmlns:a16="http://schemas.microsoft.com/office/drawing/2014/main" id="{0C5FEDB2-BE4F-B248-B19D-4BC30D4105A0}"/>
              </a:ext>
            </a:extLst>
          </p:cNvPr>
          <p:cNvSpPr>
            <a:spLocks noGrp="1"/>
          </p:cNvSpPr>
          <p:nvPr>
            <p:ph sz="half" idx="1"/>
          </p:nvPr>
        </p:nvSpPr>
        <p:spPr/>
        <p:txBody>
          <a:bodyPr/>
          <a:lstStyle/>
          <a:p>
            <a:r>
              <a:rPr lang="nl-BE" b="1" dirty="0"/>
              <a:t>Rubrieken: </a:t>
            </a:r>
          </a:p>
          <a:p>
            <a:pPr lvl="1"/>
            <a:r>
              <a:rPr lang="nl-BE" b="1" dirty="0"/>
              <a:t>Zelfde rubriek meerdere keren</a:t>
            </a:r>
            <a:r>
              <a:rPr lang="nl-BE" dirty="0"/>
              <a:t>: gefaseerde toepassing rubriek (</a:t>
            </a:r>
            <a:r>
              <a:rPr lang="nl-BE" sz="1800" dirty="0"/>
              <a:t>Bij hergebruik data in nieuwe aanvraag met gefaseerde rubriek enkel de op dat ogenblik geldende rubriek</a:t>
            </a:r>
            <a:r>
              <a:rPr lang="nl-BE" dirty="0"/>
              <a:t>)</a:t>
            </a:r>
          </a:p>
          <a:p>
            <a:pPr lvl="1"/>
            <a:r>
              <a:rPr lang="nl-BE" b="1" dirty="0"/>
              <a:t>Vergunning beperkte duur</a:t>
            </a:r>
            <a:r>
              <a:rPr lang="nl-BE" dirty="0"/>
              <a:t>: mogelijkheid om alle rubrieken bepaalde termijn toe te kennen in één beweging…</a:t>
            </a:r>
          </a:p>
          <a:p>
            <a:pPr lvl="1"/>
            <a:r>
              <a:rPr lang="nl-BE" b="1" dirty="0"/>
              <a:t>Duur rubriek</a:t>
            </a:r>
            <a:r>
              <a:rPr lang="nl-BE" dirty="0"/>
              <a:t>: exacte datum </a:t>
            </a:r>
          </a:p>
          <a:p>
            <a:pPr lvl="1"/>
            <a:r>
              <a:rPr lang="nl-BE" b="1" dirty="0"/>
              <a:t>‘status(aard beslissing)’ per rubriek</a:t>
            </a:r>
          </a:p>
          <a:p>
            <a:pPr lvl="1"/>
            <a:r>
              <a:rPr lang="nl-BE" dirty="0"/>
              <a:t>Mogelijkheid tot </a:t>
            </a:r>
            <a:r>
              <a:rPr lang="nl-BE" b="1" dirty="0"/>
              <a:t>toevoegen/verwijderen/aanpassen rubrieken</a:t>
            </a:r>
          </a:p>
          <a:p>
            <a:pPr lvl="1"/>
            <a:r>
              <a:rPr lang="nl-BE" dirty="0"/>
              <a:t>Info uit ’andere’ vergunningen voor gecoördineerde toestand (recenter dan laatste versie projectinhoud) via werktabel (voorwerp-inhoud)</a:t>
            </a:r>
          </a:p>
          <a:p>
            <a:pPr lvl="1"/>
            <a:endParaRPr lang="nl-BE" dirty="0"/>
          </a:p>
          <a:p>
            <a:pPr>
              <a:buNone/>
            </a:pPr>
            <a:endParaRPr lang="nl-BE" dirty="0"/>
          </a:p>
        </p:txBody>
      </p:sp>
    </p:spTree>
    <p:extLst>
      <p:ext uri="{BB962C8B-B14F-4D97-AF65-F5344CB8AC3E}">
        <p14:creationId xmlns:p14="http://schemas.microsoft.com/office/powerpoint/2010/main" val="2254393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Kleinhandel</a:t>
            </a:r>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Aard handeling </a:t>
            </a:r>
            <a:r>
              <a:rPr lang="nl-BE" dirty="0"/>
              <a:t>(nieuw, wijzigen)</a:t>
            </a:r>
          </a:p>
          <a:p>
            <a:r>
              <a:rPr lang="nl-BE" b="1" dirty="0"/>
              <a:t>Netto handelsoppervlakten (nieuwe toestand):</a:t>
            </a:r>
          </a:p>
          <a:p>
            <a:pPr lvl="1"/>
            <a:r>
              <a:rPr lang="nl-BE" dirty="0"/>
              <a:t>Verkoop van voeding</a:t>
            </a:r>
          </a:p>
          <a:p>
            <a:pPr lvl="1"/>
            <a:r>
              <a:rPr lang="nl-BE" dirty="0"/>
              <a:t>Verkoop van goederen voor persoonsuitrusting</a:t>
            </a:r>
          </a:p>
          <a:p>
            <a:pPr lvl="1"/>
            <a:r>
              <a:rPr lang="nl-BE" dirty="0"/>
              <a:t>Verkoop van planten, bloemen, goederen voor land- en tuinbouw</a:t>
            </a:r>
          </a:p>
          <a:p>
            <a:pPr lvl="1"/>
            <a:r>
              <a:rPr lang="nl-BE" dirty="0"/>
              <a:t>Verkoop van andere producten</a:t>
            </a:r>
          </a:p>
          <a:p>
            <a:r>
              <a:rPr lang="nl-BE" b="1" dirty="0"/>
              <a:t>Plannen</a:t>
            </a:r>
          </a:p>
          <a:p>
            <a:pPr lvl="1"/>
            <a:endParaRPr lang="nl-BE" dirty="0"/>
          </a:p>
        </p:txBody>
      </p:sp>
    </p:spTree>
    <p:extLst>
      <p:ext uri="{BB962C8B-B14F-4D97-AF65-F5344CB8AC3E}">
        <p14:creationId xmlns:p14="http://schemas.microsoft.com/office/powerpoint/2010/main" val="147739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a:xfrm>
            <a:off x="1235618" y="574854"/>
            <a:ext cx="7908382" cy="1116000"/>
          </a:xfrm>
        </p:spPr>
        <p:txBody>
          <a:bodyPr/>
          <a:lstStyle/>
          <a:p>
            <a:r>
              <a:rPr lang="nl-BE" dirty="0"/>
              <a:t>Beslissingsinhoud - Vegetatiewijzigingen</a:t>
            </a:r>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Aard handeling </a:t>
            </a:r>
            <a:r>
              <a:rPr lang="nl-BE" dirty="0"/>
              <a:t>(afbranden, wijzigen, …)</a:t>
            </a:r>
          </a:p>
          <a:p>
            <a:r>
              <a:rPr lang="nl-BE" b="1" dirty="0"/>
              <a:t>Lijst activiteiten </a:t>
            </a:r>
            <a:r>
              <a:rPr lang="nl-BE" dirty="0"/>
              <a:t>en periode van uitvoering</a:t>
            </a:r>
          </a:p>
          <a:p>
            <a:r>
              <a:rPr lang="nl-BE" b="1" dirty="0"/>
              <a:t>Plannen</a:t>
            </a:r>
          </a:p>
          <a:p>
            <a:pPr marL="288000" lvl="1" indent="0">
              <a:buNone/>
            </a:pPr>
            <a:endParaRPr lang="nl-BE" dirty="0"/>
          </a:p>
        </p:txBody>
      </p:sp>
    </p:spTree>
    <p:extLst>
      <p:ext uri="{BB962C8B-B14F-4D97-AF65-F5344CB8AC3E}">
        <p14:creationId xmlns:p14="http://schemas.microsoft.com/office/powerpoint/2010/main" val="400380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BCAAF-D9C1-B343-A95B-3AC08242A7FA}"/>
              </a:ext>
            </a:extLst>
          </p:cNvPr>
          <p:cNvSpPr>
            <a:spLocks noGrp="1"/>
          </p:cNvSpPr>
          <p:nvPr>
            <p:ph type="title"/>
          </p:nvPr>
        </p:nvSpPr>
        <p:spPr/>
        <p:txBody>
          <a:bodyPr/>
          <a:lstStyle/>
          <a:p>
            <a:r>
              <a:rPr lang="nl-BE" dirty="0"/>
              <a:t>Waarom?</a:t>
            </a:r>
          </a:p>
        </p:txBody>
      </p:sp>
      <p:sp>
        <p:nvSpPr>
          <p:cNvPr id="3" name="Tijdelijke aanduiding voor inhoud 2">
            <a:extLst>
              <a:ext uri="{FF2B5EF4-FFF2-40B4-BE49-F238E27FC236}">
                <a16:creationId xmlns:a16="http://schemas.microsoft.com/office/drawing/2014/main" id="{7272C842-9B76-DD4C-BE39-822B5F355EDA}"/>
              </a:ext>
            </a:extLst>
          </p:cNvPr>
          <p:cNvSpPr>
            <a:spLocks noGrp="1"/>
          </p:cNvSpPr>
          <p:nvPr>
            <p:ph sz="half" idx="1"/>
          </p:nvPr>
        </p:nvSpPr>
        <p:spPr>
          <a:xfrm>
            <a:off x="1235618" y="1243884"/>
            <a:ext cx="7416000" cy="3672000"/>
          </a:xfrm>
        </p:spPr>
        <p:txBody>
          <a:bodyPr/>
          <a:lstStyle/>
          <a:p>
            <a:r>
              <a:rPr lang="nl-BE" sz="2000" b="1" dirty="0"/>
              <a:t>Situatie vandaag :</a:t>
            </a:r>
          </a:p>
          <a:p>
            <a:pPr lvl="1"/>
            <a:r>
              <a:rPr lang="nl-BE" sz="1800" dirty="0"/>
              <a:t>Beslissing bestaat uit een document met eventuele bijlagen</a:t>
            </a:r>
          </a:p>
          <a:p>
            <a:pPr lvl="1"/>
            <a:r>
              <a:rPr lang="nl-BE" sz="1800" dirty="0"/>
              <a:t>Inhoud slechts duidelijk op basis van lezen en interpreteren document(en)</a:t>
            </a:r>
          </a:p>
          <a:p>
            <a:pPr lvl="1"/>
            <a:r>
              <a:rPr lang="nl-BE" sz="1800" dirty="0"/>
              <a:t>Elke ‘beslissing’ moet individueel ‘onderzocht/bekeken’ worden</a:t>
            </a:r>
          </a:p>
          <a:p>
            <a:pPr lvl="1"/>
            <a:r>
              <a:rPr lang="nl-BE" sz="1800" dirty="0"/>
              <a:t>Statistisch/inhoudelijk enkel (beperkt) zicht op ‘aanvraag-informatie’ (gewenste toestand)</a:t>
            </a:r>
          </a:p>
          <a:p>
            <a:pPr lvl="1"/>
            <a:r>
              <a:rPr lang="nl-BE" sz="1800" dirty="0"/>
              <a:t>Verschillende actoren maken ‘eigen’ overzichtslijsten</a:t>
            </a:r>
          </a:p>
          <a:p>
            <a:pPr lvl="1"/>
            <a:r>
              <a:rPr lang="nl-BE" sz="1800" dirty="0"/>
              <a:t>Geen centrale ‘gecoördineerde toestand’</a:t>
            </a:r>
          </a:p>
        </p:txBody>
      </p:sp>
    </p:spTree>
    <p:extLst>
      <p:ext uri="{BB962C8B-B14F-4D97-AF65-F5344CB8AC3E}">
        <p14:creationId xmlns:p14="http://schemas.microsoft.com/office/powerpoint/2010/main" val="3020906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7BCB2-36AF-F84A-B001-59B78D7134EE}"/>
              </a:ext>
            </a:extLst>
          </p:cNvPr>
          <p:cNvSpPr>
            <a:spLocks noGrp="1"/>
          </p:cNvSpPr>
          <p:nvPr>
            <p:ph type="title"/>
          </p:nvPr>
        </p:nvSpPr>
        <p:spPr/>
        <p:txBody>
          <a:bodyPr/>
          <a:lstStyle/>
          <a:p>
            <a:r>
              <a:rPr lang="nl-BE" dirty="0"/>
              <a:t>Beslissingsinhoud </a:t>
            </a:r>
            <a:br>
              <a:rPr lang="nl-BE" dirty="0"/>
            </a:br>
            <a:r>
              <a:rPr lang="nl-BE" dirty="0"/>
              <a:t>Verkavelingen</a:t>
            </a:r>
          </a:p>
        </p:txBody>
      </p:sp>
      <p:sp>
        <p:nvSpPr>
          <p:cNvPr id="3" name="Tijdelijke aanduiding voor inhoud 2">
            <a:extLst>
              <a:ext uri="{FF2B5EF4-FFF2-40B4-BE49-F238E27FC236}">
                <a16:creationId xmlns:a16="http://schemas.microsoft.com/office/drawing/2014/main" id="{577D61EE-5D32-D44C-A251-F51E94C7780F}"/>
              </a:ext>
            </a:extLst>
          </p:cNvPr>
          <p:cNvSpPr>
            <a:spLocks noGrp="1"/>
          </p:cNvSpPr>
          <p:nvPr>
            <p:ph sz="half" idx="1"/>
          </p:nvPr>
        </p:nvSpPr>
        <p:spPr/>
        <p:txBody>
          <a:bodyPr/>
          <a:lstStyle/>
          <a:p>
            <a:r>
              <a:rPr lang="nl-BE" dirty="0"/>
              <a:t>Overzichtsscherm ‘verkaveling’</a:t>
            </a:r>
          </a:p>
          <a:p>
            <a:pPr lvl="1"/>
            <a:r>
              <a:rPr lang="nl-BE" dirty="0"/>
              <a:t>Plannen (= plannen van de aanvraag)</a:t>
            </a:r>
          </a:p>
          <a:p>
            <a:pPr lvl="1"/>
            <a:r>
              <a:rPr lang="nl-BE" dirty="0"/>
              <a:t>Algemene voorschriften (=voorschriften van de aanvraag: kunnen aangepast/aangevuld/verwijderd worden)</a:t>
            </a:r>
          </a:p>
          <a:p>
            <a:pPr lvl="1"/>
            <a:r>
              <a:rPr lang="nl-BE" dirty="0"/>
              <a:t>Nr. lot, functie (‘wonen (eengezins of meergezins)’ of ‘andere’) en bijzondere voorschriften (= idem dito)</a:t>
            </a:r>
          </a:p>
          <a:p>
            <a:pPr lvl="1"/>
            <a:r>
              <a:rPr lang="nl-BE" dirty="0"/>
              <a:t>Uitvoeringsfasen</a:t>
            </a:r>
          </a:p>
          <a:p>
            <a:pPr lvl="1"/>
            <a:r>
              <a:rPr lang="nl-BE" dirty="0"/>
              <a:t>Bijzondere voorwaarden</a:t>
            </a:r>
          </a:p>
        </p:txBody>
      </p:sp>
    </p:spTree>
    <p:extLst>
      <p:ext uri="{BB962C8B-B14F-4D97-AF65-F5344CB8AC3E}">
        <p14:creationId xmlns:p14="http://schemas.microsoft.com/office/powerpoint/2010/main" val="337824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6B55F-9753-9F40-AE6F-AFB9F4577FDA}"/>
              </a:ext>
            </a:extLst>
          </p:cNvPr>
          <p:cNvSpPr>
            <a:spLocks noGrp="1"/>
          </p:cNvSpPr>
          <p:nvPr>
            <p:ph type="title"/>
          </p:nvPr>
        </p:nvSpPr>
        <p:spPr/>
        <p:txBody>
          <a:bodyPr/>
          <a:lstStyle/>
          <a:p>
            <a:r>
              <a:rPr lang="nl-BE" dirty="0"/>
              <a:t>3. Hoe BI ‘vaststellen’ en ‘beheren’?</a:t>
            </a:r>
          </a:p>
        </p:txBody>
      </p:sp>
      <p:sp>
        <p:nvSpPr>
          <p:cNvPr id="3" name="Tijdelijke aanduiding voor inhoud 2">
            <a:extLst>
              <a:ext uri="{FF2B5EF4-FFF2-40B4-BE49-F238E27FC236}">
                <a16:creationId xmlns:a16="http://schemas.microsoft.com/office/drawing/2014/main" id="{916470F0-62CC-7E49-871E-EC8CFDFF9C88}"/>
              </a:ext>
            </a:extLst>
          </p:cNvPr>
          <p:cNvSpPr>
            <a:spLocks noGrp="1"/>
          </p:cNvSpPr>
          <p:nvPr>
            <p:ph sz="half" idx="1"/>
          </p:nvPr>
        </p:nvSpPr>
        <p:spPr/>
        <p:txBody>
          <a:bodyPr/>
          <a:lstStyle/>
          <a:p>
            <a:r>
              <a:rPr lang="nl-BE" dirty="0"/>
              <a:t>Uitgangspunten</a:t>
            </a:r>
          </a:p>
          <a:p>
            <a:pPr lvl="1"/>
            <a:r>
              <a:rPr lang="nl-BE" dirty="0"/>
              <a:t>Zo laagdrempelig als mogelijk</a:t>
            </a:r>
          </a:p>
          <a:p>
            <a:pPr lvl="1"/>
            <a:r>
              <a:rPr lang="nl-BE" dirty="0"/>
              <a:t>Zo eenvoudig mogelijk bij ‘standaard’ beslissingen (vergund zonder wijzigingen, weigering, …)</a:t>
            </a:r>
          </a:p>
          <a:p>
            <a:pPr lvl="1"/>
            <a:r>
              <a:rPr lang="nl-BE" dirty="0"/>
              <a:t>BI-versie met verschillende statussen (cf. projectinhoudversies)</a:t>
            </a:r>
          </a:p>
          <a:p>
            <a:pPr lvl="1"/>
            <a:r>
              <a:rPr lang="nl-BE" dirty="0"/>
              <a:t>Zo weinig mogelijk file-transfer van bestanden/bijlagen</a:t>
            </a:r>
          </a:p>
          <a:p>
            <a:pPr lvl="1"/>
            <a:endParaRPr lang="nl-BE" dirty="0"/>
          </a:p>
          <a:p>
            <a:r>
              <a:rPr lang="nl-BE" dirty="0"/>
              <a:t>Aantal ‘gedeeltelijke’ vergunningen</a:t>
            </a:r>
          </a:p>
          <a:p>
            <a:pPr lvl="1"/>
            <a:r>
              <a:rPr lang="nl-BE" dirty="0"/>
              <a:t>Departement Omgeving als VVO Eerste Aanleg 2019:</a:t>
            </a:r>
          </a:p>
          <a:p>
            <a:pPr lvl="2"/>
            <a:r>
              <a:rPr lang="nl-BE" dirty="0"/>
              <a:t>352 ‘volledige vergunning’</a:t>
            </a:r>
          </a:p>
          <a:p>
            <a:pPr lvl="2"/>
            <a:r>
              <a:rPr lang="nl-BE" dirty="0"/>
              <a:t>     6 ‘gedeeltelijke vergunning’ ( &lt; 2 %)</a:t>
            </a:r>
          </a:p>
          <a:p>
            <a:pPr lvl="2"/>
            <a:r>
              <a:rPr lang="nl-BE" dirty="0"/>
              <a:t>     8 ‘weigering’</a:t>
            </a:r>
          </a:p>
          <a:p>
            <a:pPr marL="288000" lvl="1" indent="0">
              <a:buNone/>
            </a:pPr>
            <a:endParaRPr lang="nl-BE" dirty="0"/>
          </a:p>
        </p:txBody>
      </p:sp>
    </p:spTree>
    <p:extLst>
      <p:ext uri="{BB962C8B-B14F-4D97-AF65-F5344CB8AC3E}">
        <p14:creationId xmlns:p14="http://schemas.microsoft.com/office/powerpoint/2010/main" val="2567988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Procesverloop loket</a:t>
            </a:r>
          </a:p>
        </p:txBody>
      </p:sp>
      <p:sp>
        <p:nvSpPr>
          <p:cNvPr id="3" name="Tijdelijke aanduiding voor inhoud 2"/>
          <p:cNvSpPr>
            <a:spLocks noGrp="1"/>
          </p:cNvSpPr>
          <p:nvPr>
            <p:ph sz="half" idx="1"/>
          </p:nvPr>
        </p:nvSpPr>
        <p:spPr>
          <a:xfrm>
            <a:off x="1235618" y="1132854"/>
            <a:ext cx="7416000" cy="3672000"/>
          </a:xfrm>
        </p:spPr>
        <p:txBody>
          <a:bodyPr/>
          <a:lstStyle/>
          <a:p>
            <a:pPr lvl="1"/>
            <a:endParaRPr lang="nl-NL" sz="1800" dirty="0"/>
          </a:p>
          <a:p>
            <a:r>
              <a:rPr lang="nl-NL" sz="1800" b="1" dirty="0"/>
              <a:t>Stap 1: Aanmaak beslissingsinhoud (BI)</a:t>
            </a:r>
          </a:p>
          <a:p>
            <a:pPr lvl="1"/>
            <a:r>
              <a:rPr lang="nl-NL" sz="1600" dirty="0"/>
              <a:t>Specifieke actie </a:t>
            </a:r>
          </a:p>
          <a:p>
            <a:pPr lvl="2"/>
            <a:r>
              <a:rPr lang="nl-NL" sz="1600" dirty="0"/>
              <a:t>Keuze ‘basis’ beslissingsinhoud</a:t>
            </a:r>
          </a:p>
          <a:p>
            <a:pPr lvl="3"/>
            <a:r>
              <a:rPr lang="nl-NL" sz="1600" dirty="0"/>
              <a:t>‘standaard’  laatste ‘officiële’ </a:t>
            </a:r>
            <a:r>
              <a:rPr lang="nl-NL" sz="1600" dirty="0" err="1"/>
              <a:t>projectinhoudversie</a:t>
            </a:r>
            <a:endParaRPr lang="nl-NL" sz="1600" dirty="0"/>
          </a:p>
          <a:p>
            <a:pPr lvl="3"/>
            <a:r>
              <a:rPr lang="nl-NL" sz="1600" dirty="0"/>
              <a:t>Mogelijkheid tot ‘afwijken’ (‘oudere’ versie, vorige BI (bv. in laatste aanleg), …) (knop die keuzelijst aanbiedt van alle mogelijke PI- en BI-versies)</a:t>
            </a:r>
          </a:p>
          <a:p>
            <a:pPr lvl="3"/>
            <a:r>
              <a:rPr lang="nl-NL" sz="1600" dirty="0"/>
              <a:t>Indien ‘eerste aanleg’ en maar één officiële </a:t>
            </a:r>
            <a:r>
              <a:rPr lang="nl-NL" sz="1600" dirty="0" err="1"/>
              <a:t>projectinhoudversie</a:t>
            </a:r>
            <a:r>
              <a:rPr lang="nl-NL" sz="1600" dirty="0"/>
              <a:t> : geen keuze</a:t>
            </a:r>
          </a:p>
          <a:p>
            <a:pPr lvl="3"/>
            <a:r>
              <a:rPr lang="nl-NL" sz="1600" dirty="0"/>
              <a:t>Genereert tabblad ‘beslissingsinhoud-werkversie’</a:t>
            </a:r>
          </a:p>
          <a:p>
            <a:pPr lvl="3"/>
            <a:endParaRPr lang="nl-NL" sz="1600" dirty="0"/>
          </a:p>
          <a:p>
            <a:r>
              <a:rPr lang="nl-NL" sz="1600" b="1" dirty="0"/>
              <a:t>tabblad ‘Beslissingsinhoud – werkversie’</a:t>
            </a:r>
            <a:r>
              <a:rPr lang="nl-NL" sz="1600" dirty="0"/>
              <a:t> </a:t>
            </a:r>
          </a:p>
          <a:p>
            <a:pPr lvl="1"/>
            <a:r>
              <a:rPr lang="nl-NL" sz="1600" dirty="0"/>
              <a:t>Beslissingsinhoud heeft initiële status ‘werkversie’ (BI-WV)</a:t>
            </a:r>
          </a:p>
          <a:p>
            <a:pPr lvl="1"/>
            <a:r>
              <a:rPr lang="nl-NL" sz="1600" dirty="0"/>
              <a:t>Enkel zichtbaar voor ‘dossierbehandelaars’ en ‘</a:t>
            </a:r>
            <a:r>
              <a:rPr lang="nl-NL" sz="1600" dirty="0" err="1"/>
              <a:t>editerend</a:t>
            </a:r>
            <a:r>
              <a:rPr lang="nl-NL" sz="1600" dirty="0"/>
              <a:t> adviesverlener OVC’ (deze laatste ter voorbereiding ‘advies OVC’ (indien gewenst) – registreren beslissing en formeel vaststellen beslissingsinhoud (status ‘officieel’) enkel door dossierbehandelaar)</a:t>
            </a:r>
          </a:p>
          <a:p>
            <a:pPr lvl="1"/>
            <a:endParaRPr lang="nl-NL" sz="1400" dirty="0"/>
          </a:p>
          <a:p>
            <a:pPr marL="576000" lvl="2" indent="0">
              <a:buNone/>
            </a:pPr>
            <a:endParaRPr lang="nl-NL" sz="1400" dirty="0"/>
          </a:p>
          <a:p>
            <a:pPr lvl="1"/>
            <a:endParaRPr lang="nl-NL" sz="1600" dirty="0"/>
          </a:p>
          <a:p>
            <a:pPr lvl="1"/>
            <a:endParaRPr lang="nl-NL" dirty="0"/>
          </a:p>
        </p:txBody>
      </p:sp>
    </p:spTree>
    <p:extLst>
      <p:ext uri="{BB962C8B-B14F-4D97-AF65-F5344CB8AC3E}">
        <p14:creationId xmlns:p14="http://schemas.microsoft.com/office/powerpoint/2010/main" val="1865397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8D0DF669-A082-BF49-8E59-174781CB5C8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1932" y="781452"/>
            <a:ext cx="7500135" cy="5295095"/>
          </a:xfrm>
        </p:spPr>
      </p:pic>
    </p:spTree>
    <p:extLst>
      <p:ext uri="{BB962C8B-B14F-4D97-AF65-F5344CB8AC3E}">
        <p14:creationId xmlns:p14="http://schemas.microsoft.com/office/powerpoint/2010/main" val="311535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9AEB19A-6D49-1349-8B7B-12DB43468C4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2382" y="1002319"/>
            <a:ext cx="8159236" cy="5092489"/>
          </a:xfrm>
        </p:spPr>
      </p:pic>
    </p:spTree>
    <p:extLst>
      <p:ext uri="{BB962C8B-B14F-4D97-AF65-F5344CB8AC3E}">
        <p14:creationId xmlns:p14="http://schemas.microsoft.com/office/powerpoint/2010/main" val="45381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27ACC-3D39-434C-B8C3-0DE47DCE64C0}"/>
              </a:ext>
            </a:extLst>
          </p:cNvPr>
          <p:cNvSpPr>
            <a:spLocks noGrp="1"/>
          </p:cNvSpPr>
          <p:nvPr>
            <p:ph type="title"/>
          </p:nvPr>
        </p:nvSpPr>
        <p:spPr/>
        <p:txBody>
          <a:bodyPr/>
          <a:lstStyle/>
          <a:p>
            <a:r>
              <a:rPr lang="nl-BE" dirty="0"/>
              <a:t>Procesverloop loket </a:t>
            </a:r>
            <a:r>
              <a:rPr lang="nl-BE" sz="2800" dirty="0"/>
              <a:t>(vervolg)</a:t>
            </a:r>
          </a:p>
        </p:txBody>
      </p:sp>
      <p:sp>
        <p:nvSpPr>
          <p:cNvPr id="3" name="Tijdelijke aanduiding voor inhoud 2">
            <a:extLst>
              <a:ext uri="{FF2B5EF4-FFF2-40B4-BE49-F238E27FC236}">
                <a16:creationId xmlns:a16="http://schemas.microsoft.com/office/drawing/2014/main" id="{9BA48AA0-B883-F846-9A34-EA9B38819B65}"/>
              </a:ext>
            </a:extLst>
          </p:cNvPr>
          <p:cNvSpPr>
            <a:spLocks noGrp="1"/>
          </p:cNvSpPr>
          <p:nvPr>
            <p:ph sz="half" idx="1"/>
          </p:nvPr>
        </p:nvSpPr>
        <p:spPr/>
        <p:txBody>
          <a:bodyPr/>
          <a:lstStyle/>
          <a:p>
            <a:r>
              <a:rPr lang="nl-BE" b="1" dirty="0"/>
              <a:t>Ingeven ‘voorstel’ ‘aard van beslissing’ en bewaren</a:t>
            </a:r>
          </a:p>
          <a:p>
            <a:endParaRPr lang="nl-BE" b="1" dirty="0"/>
          </a:p>
          <a:p>
            <a:r>
              <a:rPr lang="nl-BE" b="1" dirty="0"/>
              <a:t>Op basis van aard beslissing ‘auto-status’ beslissingsinhoud</a:t>
            </a:r>
            <a:r>
              <a:rPr lang="nl-BE" dirty="0"/>
              <a:t>:</a:t>
            </a:r>
          </a:p>
          <a:p>
            <a:pPr lvl="1"/>
            <a:r>
              <a:rPr lang="nl-BE" dirty="0"/>
              <a:t>Weigering/stilzwijgende weigering: alle onderdelen status ‘geweigerd’</a:t>
            </a:r>
          </a:p>
          <a:p>
            <a:pPr lvl="1"/>
            <a:r>
              <a:rPr lang="nl-BE" dirty="0"/>
              <a:t>Vergunning/vergunning met aanpassing of gedeeltelijke vergunning/vergunning op proef: alle onderdelen status ‘vergund’</a:t>
            </a:r>
          </a:p>
          <a:p>
            <a:pPr lvl="2"/>
            <a:r>
              <a:rPr lang="nl-BE" dirty="0"/>
              <a:t>Manueel ‘aanpassen’ van onderdelen die geweigerd of aangepast/gedeeltelijk vergund worden (informatie kan ‘toegevoegd’, ‘verwijderd’ of ‘aangepast’ worden)</a:t>
            </a:r>
          </a:p>
          <a:p>
            <a:pPr lvl="2"/>
            <a:r>
              <a:rPr lang="nl-BE" dirty="0"/>
              <a:t>Mogelijkheid tot manueel corrigeren technische fouten (bv. adres is onjuist)</a:t>
            </a:r>
          </a:p>
          <a:p>
            <a:endParaRPr lang="nl-BE" dirty="0"/>
          </a:p>
        </p:txBody>
      </p:sp>
    </p:spTree>
    <p:extLst>
      <p:ext uri="{BB962C8B-B14F-4D97-AF65-F5344CB8AC3E}">
        <p14:creationId xmlns:p14="http://schemas.microsoft.com/office/powerpoint/2010/main" val="2709448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Procesverloop loket </a:t>
            </a:r>
            <a:r>
              <a:rPr lang="nl-NL" sz="2800" dirty="0"/>
              <a:t>(vervolg)</a:t>
            </a:r>
          </a:p>
        </p:txBody>
      </p:sp>
      <p:sp>
        <p:nvSpPr>
          <p:cNvPr id="3" name="Tijdelijke aanduiding voor inhoud 2"/>
          <p:cNvSpPr>
            <a:spLocks noGrp="1"/>
          </p:cNvSpPr>
          <p:nvPr>
            <p:ph sz="half" idx="1"/>
          </p:nvPr>
        </p:nvSpPr>
        <p:spPr>
          <a:xfrm>
            <a:off x="1235618" y="1132854"/>
            <a:ext cx="7416000" cy="3672000"/>
          </a:xfrm>
        </p:spPr>
        <p:txBody>
          <a:bodyPr/>
          <a:lstStyle/>
          <a:p>
            <a:r>
              <a:rPr lang="nl-NL" sz="1800" b="1" dirty="0"/>
              <a:t>Stap 2: Vergrendelen Beslissingsinhoud - werkversie</a:t>
            </a:r>
          </a:p>
          <a:p>
            <a:pPr lvl="1"/>
            <a:r>
              <a:rPr lang="nl-NL" sz="1600" dirty="0"/>
              <a:t>Specifieke actie </a:t>
            </a:r>
          </a:p>
          <a:p>
            <a:pPr lvl="2"/>
            <a:r>
              <a:rPr lang="nl-NL" sz="1600" b="1" dirty="0"/>
              <a:t>Kan enkel door ‘</a:t>
            </a:r>
            <a:r>
              <a:rPr lang="nl-NL" sz="1600" b="1" dirty="0" err="1"/>
              <a:t>editerend</a:t>
            </a:r>
            <a:r>
              <a:rPr lang="nl-NL" sz="1600" b="1" dirty="0"/>
              <a:t> dossierbehandelaar</a:t>
            </a:r>
            <a:r>
              <a:rPr lang="nl-NL" sz="1600" dirty="0"/>
              <a:t>’ </a:t>
            </a:r>
            <a:r>
              <a:rPr lang="nl-NL" sz="1600" b="1" dirty="0"/>
              <a:t>en ‘</a:t>
            </a:r>
            <a:r>
              <a:rPr lang="nl-NL" sz="1600" b="1" dirty="0" err="1"/>
              <a:t>editerend</a:t>
            </a:r>
            <a:r>
              <a:rPr lang="nl-NL" sz="1600" b="1" dirty="0"/>
              <a:t> adviesverlener OVC’</a:t>
            </a:r>
            <a:endParaRPr lang="nl-NL" sz="1600" b="1" dirty="0">
              <a:solidFill>
                <a:srgbClr val="00B0F0"/>
              </a:solidFill>
            </a:endParaRPr>
          </a:p>
          <a:p>
            <a:pPr lvl="2"/>
            <a:r>
              <a:rPr lang="nl-NL" sz="1600" b="1" dirty="0"/>
              <a:t>Is basis voor ‘registreer beslissing’ </a:t>
            </a:r>
            <a:r>
              <a:rPr lang="nl-NL" sz="1600" dirty="0"/>
              <a:t>(om te vermijden dat er tussen ‘vergrendeling’ en ’registreer beslissing’ nog aanpassingen zouden gebeuren)</a:t>
            </a:r>
          </a:p>
          <a:p>
            <a:pPr lvl="2"/>
            <a:r>
              <a:rPr lang="nl-NL" sz="1600" dirty="0"/>
              <a:t>Genereert pdf-rapport van beslissingsinhoud (kan indien gewenst gebruikt worden voor college, </a:t>
            </a:r>
            <a:r>
              <a:rPr lang="nl-NL" sz="1600" dirty="0" err="1"/>
              <a:t>enz</a:t>
            </a:r>
            <a:r>
              <a:rPr lang="nl-NL" sz="1600" dirty="0"/>
              <a:t>…)</a:t>
            </a:r>
          </a:p>
          <a:p>
            <a:pPr lvl="2"/>
            <a:r>
              <a:rPr lang="nl-NL" sz="1600" dirty="0"/>
              <a:t>Opvraagbaar via </a:t>
            </a:r>
            <a:r>
              <a:rPr lang="nl-NL" sz="1600" dirty="0" err="1"/>
              <a:t>webservices</a:t>
            </a:r>
            <a:r>
              <a:rPr lang="nl-NL" sz="1600" dirty="0"/>
              <a:t> indien gewenst (zowel data als pdf)</a:t>
            </a:r>
          </a:p>
          <a:p>
            <a:pPr lvl="2"/>
            <a:endParaRPr lang="nl-NL" sz="1600" dirty="0"/>
          </a:p>
          <a:p>
            <a:r>
              <a:rPr lang="nl-NL" sz="1800" b="1" dirty="0"/>
              <a:t>Optionele stap: Ontgrendelen Beslissingsinhoud – vergrendeld</a:t>
            </a:r>
          </a:p>
          <a:p>
            <a:pPr lvl="1"/>
            <a:r>
              <a:rPr lang="nl-NL" sz="1600" dirty="0"/>
              <a:t>Specifieke actie</a:t>
            </a:r>
          </a:p>
          <a:p>
            <a:pPr lvl="2"/>
            <a:r>
              <a:rPr lang="nl-NL" sz="1600" b="1" dirty="0"/>
              <a:t>Kan enkel door ‘</a:t>
            </a:r>
            <a:r>
              <a:rPr lang="nl-NL" sz="1600" b="1" dirty="0" err="1"/>
              <a:t>editerend</a:t>
            </a:r>
            <a:r>
              <a:rPr lang="nl-NL" sz="1600" b="1" dirty="0"/>
              <a:t> dossierbehandelaar</a:t>
            </a:r>
            <a:r>
              <a:rPr lang="nl-NL" sz="1600" dirty="0"/>
              <a:t>’ </a:t>
            </a:r>
            <a:r>
              <a:rPr lang="nl-NL" sz="1600" b="1" dirty="0"/>
              <a:t>en ‘</a:t>
            </a:r>
            <a:r>
              <a:rPr lang="nl-NL" sz="1600" b="1" dirty="0" err="1"/>
              <a:t>editerend</a:t>
            </a:r>
            <a:r>
              <a:rPr lang="nl-NL" sz="1600" b="1" dirty="0"/>
              <a:t> adviesverlener OVC’ </a:t>
            </a:r>
            <a:r>
              <a:rPr lang="nl-NL" sz="1600" dirty="0"/>
              <a:t>(deze laatste </a:t>
            </a:r>
            <a:r>
              <a:rPr lang="nl-NL" sz="1600" dirty="0" err="1"/>
              <a:t>ifv</a:t>
            </a:r>
            <a:r>
              <a:rPr lang="nl-NL" sz="1600" dirty="0"/>
              <a:t> ’advies/voorbereiding beslissing’ door OVC)</a:t>
            </a:r>
            <a:endParaRPr lang="nl-NL" sz="1600" b="1" dirty="0">
              <a:solidFill>
                <a:srgbClr val="00B0F0"/>
              </a:solidFill>
            </a:endParaRPr>
          </a:p>
          <a:p>
            <a:pPr lvl="2"/>
            <a:r>
              <a:rPr lang="nl-NL" sz="1600" dirty="0"/>
              <a:t>Indien toch aanpassingen nodig zijn voorafgaand aan het registreren van de beslissing, kan de BI – VG ‘ontgrendeld’ worden.</a:t>
            </a:r>
          </a:p>
          <a:p>
            <a:pPr lvl="2"/>
            <a:r>
              <a:rPr lang="nl-NL" sz="1600" dirty="0"/>
              <a:t>Bij het ‘her’-vergrendelen wordt een nieuwe BI-VG pdf-afdruk gegenereerd die de vorige overschrijft. </a:t>
            </a:r>
          </a:p>
          <a:p>
            <a:pPr lvl="1"/>
            <a:endParaRPr lang="nl-NL" dirty="0"/>
          </a:p>
        </p:txBody>
      </p:sp>
    </p:spTree>
    <p:extLst>
      <p:ext uri="{BB962C8B-B14F-4D97-AF65-F5344CB8AC3E}">
        <p14:creationId xmlns:p14="http://schemas.microsoft.com/office/powerpoint/2010/main" val="756892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Procesverloop loket </a:t>
            </a:r>
            <a:r>
              <a:rPr lang="nl-NL" sz="2800" dirty="0"/>
              <a:t>(vervolg)</a:t>
            </a:r>
          </a:p>
        </p:txBody>
      </p:sp>
      <p:sp>
        <p:nvSpPr>
          <p:cNvPr id="3" name="Tijdelijke aanduiding voor inhoud 2"/>
          <p:cNvSpPr>
            <a:spLocks noGrp="1"/>
          </p:cNvSpPr>
          <p:nvPr>
            <p:ph sz="half" idx="1"/>
          </p:nvPr>
        </p:nvSpPr>
        <p:spPr>
          <a:xfrm>
            <a:off x="1235618" y="1132854"/>
            <a:ext cx="7416000" cy="3672000"/>
          </a:xfrm>
        </p:spPr>
        <p:txBody>
          <a:bodyPr/>
          <a:lstStyle/>
          <a:p>
            <a:r>
              <a:rPr lang="nl-NL" sz="1800" b="1" dirty="0"/>
              <a:t>Optionele stap: Publiceren Beslissingsinhoud </a:t>
            </a:r>
          </a:p>
          <a:p>
            <a:pPr lvl="1"/>
            <a:r>
              <a:rPr lang="nl-NL" sz="1600" dirty="0"/>
              <a:t>Specifieke actie </a:t>
            </a:r>
          </a:p>
          <a:p>
            <a:pPr lvl="2"/>
            <a:r>
              <a:rPr lang="nl-NL" sz="1600" dirty="0"/>
              <a:t>Kan door </a:t>
            </a:r>
            <a:r>
              <a:rPr lang="nl-NL" sz="1600" b="1" dirty="0"/>
              <a:t>‘</a:t>
            </a:r>
            <a:r>
              <a:rPr lang="nl-NL" sz="1600" b="1" dirty="0" err="1"/>
              <a:t>editerend</a:t>
            </a:r>
            <a:r>
              <a:rPr lang="nl-NL" sz="1600" b="1" dirty="0"/>
              <a:t> dossierbehandelaar’ </a:t>
            </a:r>
            <a:r>
              <a:rPr lang="nl-NL" sz="1600" dirty="0"/>
              <a:t>en</a:t>
            </a:r>
            <a:r>
              <a:rPr lang="nl-NL" sz="1600" b="1" dirty="0"/>
              <a:t> ‘</a:t>
            </a:r>
            <a:r>
              <a:rPr lang="nl-NL" sz="1600" b="1" dirty="0" err="1"/>
              <a:t>editerend</a:t>
            </a:r>
            <a:r>
              <a:rPr lang="nl-NL" sz="1600" b="1" dirty="0"/>
              <a:t> adviesverlener OVC’</a:t>
            </a:r>
            <a:endParaRPr lang="nl-NL" sz="1600" dirty="0">
              <a:solidFill>
                <a:srgbClr val="00B0F0"/>
              </a:solidFill>
            </a:endParaRPr>
          </a:p>
          <a:p>
            <a:pPr lvl="2"/>
            <a:r>
              <a:rPr lang="nl-NL" sz="1600" dirty="0"/>
              <a:t>Kan enkel wanneer BI vergrendeld is</a:t>
            </a:r>
          </a:p>
          <a:p>
            <a:pPr lvl="2"/>
            <a:r>
              <a:rPr lang="nl-NL" sz="1600" dirty="0"/>
              <a:t>Is een optionele actie</a:t>
            </a:r>
          </a:p>
          <a:p>
            <a:pPr lvl="2"/>
            <a:r>
              <a:rPr lang="nl-NL" sz="1600" dirty="0"/>
              <a:t>Maakt de vergrendelde beslissingsinhoud ‘zichtbaar’ in het loket voor adviesinstanties (niet voor initiatiefnemer!) (is bedoeld in kader van werking OVC ter voorbereiding ‘advies/voorstel beslissing’))</a:t>
            </a:r>
          </a:p>
          <a:p>
            <a:pPr lvl="2"/>
            <a:endParaRPr lang="nl-NL" sz="1600" dirty="0"/>
          </a:p>
          <a:p>
            <a:pPr lvl="1"/>
            <a:endParaRPr lang="nl-NL" dirty="0"/>
          </a:p>
        </p:txBody>
      </p:sp>
    </p:spTree>
    <p:extLst>
      <p:ext uri="{BB962C8B-B14F-4D97-AF65-F5344CB8AC3E}">
        <p14:creationId xmlns:p14="http://schemas.microsoft.com/office/powerpoint/2010/main" val="2205032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Procesverloop loket </a:t>
            </a:r>
            <a:r>
              <a:rPr lang="nl-NL" sz="2800" dirty="0"/>
              <a:t>(vervolg)</a:t>
            </a:r>
          </a:p>
        </p:txBody>
      </p:sp>
      <p:sp>
        <p:nvSpPr>
          <p:cNvPr id="3" name="Tijdelijke aanduiding voor inhoud 2"/>
          <p:cNvSpPr>
            <a:spLocks noGrp="1"/>
          </p:cNvSpPr>
          <p:nvPr>
            <p:ph sz="half" idx="1"/>
          </p:nvPr>
        </p:nvSpPr>
        <p:spPr>
          <a:xfrm>
            <a:off x="1235618" y="965428"/>
            <a:ext cx="7416000" cy="3672000"/>
          </a:xfrm>
        </p:spPr>
        <p:txBody>
          <a:bodyPr/>
          <a:lstStyle/>
          <a:p>
            <a:pPr lvl="1"/>
            <a:endParaRPr lang="nl-NL" sz="1800" dirty="0"/>
          </a:p>
          <a:p>
            <a:r>
              <a:rPr lang="nl-NL" sz="1800" b="1" dirty="0"/>
              <a:t>Stap 3: Registreer beslissing</a:t>
            </a:r>
          </a:p>
          <a:p>
            <a:pPr lvl="1"/>
            <a:r>
              <a:rPr lang="nl-NL" sz="1600" dirty="0"/>
              <a:t>Specifieke actie </a:t>
            </a:r>
          </a:p>
          <a:p>
            <a:pPr lvl="2"/>
            <a:r>
              <a:rPr lang="nl-NL" sz="1600" dirty="0"/>
              <a:t>Kan enkel door ‘</a:t>
            </a:r>
            <a:r>
              <a:rPr lang="nl-NL" sz="1600" dirty="0" err="1"/>
              <a:t>editerend</a:t>
            </a:r>
            <a:r>
              <a:rPr lang="nl-NL" sz="1600" dirty="0"/>
              <a:t> dossierbehandelaar’ (dus NIET door ‘</a:t>
            </a:r>
            <a:r>
              <a:rPr lang="nl-NL" sz="1600" dirty="0" err="1"/>
              <a:t>editerend</a:t>
            </a:r>
            <a:r>
              <a:rPr lang="nl-NL" sz="1600" dirty="0"/>
              <a:t> adviesverlener OVC’)</a:t>
            </a:r>
          </a:p>
          <a:p>
            <a:pPr lvl="2"/>
            <a:r>
              <a:rPr lang="nl-NL" sz="1600" dirty="0"/>
              <a:t>Status beslissingsinhoud wordt op ‘officieel’ gezet (BI-OF)</a:t>
            </a:r>
          </a:p>
          <a:p>
            <a:pPr lvl="2"/>
            <a:r>
              <a:rPr lang="nl-NL" sz="1600" dirty="0"/>
              <a:t>Nieuwe pdf wordt gegenereerd inclusief datum beslissing</a:t>
            </a:r>
          </a:p>
          <a:p>
            <a:pPr lvl="2"/>
            <a:r>
              <a:rPr lang="nl-NL" sz="1600" dirty="0"/>
              <a:t>Registreer beslissing bevat: datum beslissing + beslissingsdocument (+ info aanplakking); automatisch pdf beslissingsinhoud (incl. pdf-bijlagen) als bijlage</a:t>
            </a:r>
          </a:p>
          <a:p>
            <a:pPr lvl="2"/>
            <a:r>
              <a:rPr lang="nl-NL" sz="1600" dirty="0"/>
              <a:t>Op termijn: mogelijkheid tot ‘genereren’ </a:t>
            </a:r>
            <a:r>
              <a:rPr lang="nl-NL" sz="1600" dirty="0" err="1"/>
              <a:t>xml</a:t>
            </a:r>
            <a:r>
              <a:rPr lang="nl-NL" sz="1600" dirty="0"/>
              <a:t>-beslissingsdocument met aantal ‘structurele data’ </a:t>
            </a:r>
          </a:p>
          <a:p>
            <a:pPr lvl="2"/>
            <a:endParaRPr lang="nl-NL" sz="1600" dirty="0"/>
          </a:p>
          <a:p>
            <a:r>
              <a:rPr lang="nl-NL" sz="1800" b="1" dirty="0"/>
              <a:t>Optionele stap: Corrigeren van de beslissing</a:t>
            </a:r>
          </a:p>
          <a:p>
            <a:pPr lvl="1"/>
            <a:r>
              <a:rPr lang="nl-NL" sz="1600" dirty="0"/>
              <a:t>Materiële fout</a:t>
            </a:r>
            <a:r>
              <a:rPr lang="nl-NL" sz="1800" dirty="0">
                <a:solidFill>
                  <a:srgbClr val="00B0F0"/>
                </a:solidFill>
              </a:rPr>
              <a:t> </a:t>
            </a:r>
            <a:r>
              <a:rPr lang="nl-NL" sz="1600" dirty="0"/>
              <a:t>in registreer beslissing (datum of beslissingsdocument) of in BI-OF: ontgrendelen BI-OF, nieuwe BI-VG en ‘registreer erratum beslissing’, oude ‘BI-OF’ krijgt status ‘niet-actief’ en nieuwe BI-VG wordt BI-OF – bij registreer erratum beslissing moet oorspronkelijke beslissingsdatum behouden blijven (en wordt bijkomend datum erratum beslissing bijgehouden)</a:t>
            </a:r>
          </a:p>
          <a:p>
            <a:pPr lvl="1"/>
            <a:r>
              <a:rPr lang="nl-NL" sz="1600" dirty="0"/>
              <a:t>Inhoudelijke Fout</a:t>
            </a:r>
            <a:r>
              <a:rPr lang="nl-NL" sz="1800" dirty="0">
                <a:solidFill>
                  <a:srgbClr val="00B0F0"/>
                </a:solidFill>
              </a:rPr>
              <a:t> </a:t>
            </a:r>
            <a:r>
              <a:rPr lang="nl-NL" sz="1600" dirty="0"/>
              <a:t>in registreer beslissing (datum of beslissingsdocument) of in BI-OF: ‘intrekken beslissing’ en nieuwe ‘registreer beslissing’ (twee aparte acties). Intrekken beslissing zet status BI op ’ingetrokken’, en er wordt een nieuwe BI-VG gegenereerd. </a:t>
            </a:r>
          </a:p>
          <a:p>
            <a:pPr lvl="1"/>
            <a:endParaRPr lang="nl-NL" dirty="0"/>
          </a:p>
        </p:txBody>
      </p:sp>
    </p:spTree>
    <p:extLst>
      <p:ext uri="{BB962C8B-B14F-4D97-AF65-F5344CB8AC3E}">
        <p14:creationId xmlns:p14="http://schemas.microsoft.com/office/powerpoint/2010/main" val="2849011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E7346-091F-1549-B5EF-1BBFD155F47A}"/>
              </a:ext>
            </a:extLst>
          </p:cNvPr>
          <p:cNvSpPr>
            <a:spLocks noGrp="1"/>
          </p:cNvSpPr>
          <p:nvPr>
            <p:ph type="title"/>
          </p:nvPr>
        </p:nvSpPr>
        <p:spPr/>
        <p:txBody>
          <a:bodyPr/>
          <a:lstStyle/>
          <a:p>
            <a:r>
              <a:rPr lang="nl-BE" dirty="0"/>
              <a:t>Registreer beslissing</a:t>
            </a:r>
          </a:p>
        </p:txBody>
      </p:sp>
      <p:pic>
        <p:nvPicPr>
          <p:cNvPr id="5" name="Tijdelijke aanduiding voor inhoud 4">
            <a:extLst>
              <a:ext uri="{FF2B5EF4-FFF2-40B4-BE49-F238E27FC236}">
                <a16:creationId xmlns:a16="http://schemas.microsoft.com/office/drawing/2014/main" id="{BD0A3EC1-259D-4C44-B6C5-76DDA145F78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95237" y="2452155"/>
            <a:ext cx="5603715" cy="4103965"/>
          </a:xfrm>
        </p:spPr>
      </p:pic>
      <p:sp>
        <p:nvSpPr>
          <p:cNvPr id="7" name="Tijdelijke aanduiding voor inhoud 2">
            <a:extLst>
              <a:ext uri="{FF2B5EF4-FFF2-40B4-BE49-F238E27FC236}">
                <a16:creationId xmlns:a16="http://schemas.microsoft.com/office/drawing/2014/main" id="{E21C0108-858E-9842-B84D-5D1FB1A48D8C}"/>
              </a:ext>
            </a:extLst>
          </p:cNvPr>
          <p:cNvSpPr txBox="1">
            <a:spLocks/>
          </p:cNvSpPr>
          <p:nvPr/>
        </p:nvSpPr>
        <p:spPr>
          <a:xfrm>
            <a:off x="864000" y="1234352"/>
            <a:ext cx="7416000" cy="913004"/>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300"/>
              </a:spcBef>
              <a:spcAft>
                <a:spcPts val="0"/>
              </a:spcAft>
              <a:buClrTx/>
              <a:buSzPct val="90000"/>
              <a:buFontTx/>
              <a:buBlip>
                <a:blip r:embed="rId3"/>
              </a:buBlip>
              <a:tabLst/>
              <a:defRPr sz="2200" kern="1200" spc="0" baseline="0">
                <a:solidFill>
                  <a:srgbClr val="6D8B2B"/>
                </a:solidFill>
                <a:latin typeface="FlandersArtSans-Regular" panose="000005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4"/>
              </a:buBlip>
              <a:tabLst/>
              <a:defRPr sz="2200" kern="1200" spc="0" baseline="0">
                <a:solidFill>
                  <a:srgbClr val="6D8B2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5"/>
              </a:buBlip>
              <a:tabLst/>
              <a:defRPr sz="2000" kern="1200" spc="0" baseline="0">
                <a:solidFill>
                  <a:srgbClr val="6D8B2B"/>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6"/>
              </a:buBlip>
              <a:tabLst/>
              <a:defRPr sz="2000" kern="1200" spc="0" baseline="0">
                <a:solidFill>
                  <a:srgbClr val="6D8B2B"/>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3"/>
              </a:buBlip>
              <a:tabLst/>
              <a:defRPr sz="2000" kern="1200" spc="0" baseline="0">
                <a:solidFill>
                  <a:srgbClr val="6D8B2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nl-NL" sz="1800" dirty="0"/>
          </a:p>
          <a:p>
            <a:r>
              <a:rPr lang="nl-BE" sz="1800" dirty="0"/>
              <a:t>Onder registreer beslissing pdf-overzicht van beslissingsinhoud en bijlagen</a:t>
            </a:r>
          </a:p>
          <a:p>
            <a:r>
              <a:rPr lang="nl-BE" sz="1800" dirty="0"/>
              <a:t>Op tabblad ‘Beslissingsinhoud’ kunnen de data geraadpleegd worden</a:t>
            </a:r>
            <a:endParaRPr lang="nl-NL" dirty="0"/>
          </a:p>
        </p:txBody>
      </p:sp>
    </p:spTree>
    <p:extLst>
      <p:ext uri="{BB962C8B-B14F-4D97-AF65-F5344CB8AC3E}">
        <p14:creationId xmlns:p14="http://schemas.microsoft.com/office/powerpoint/2010/main" val="183067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BCAAF-D9C1-B343-A95B-3AC08242A7FA}"/>
              </a:ext>
            </a:extLst>
          </p:cNvPr>
          <p:cNvSpPr>
            <a:spLocks noGrp="1"/>
          </p:cNvSpPr>
          <p:nvPr>
            <p:ph type="title"/>
          </p:nvPr>
        </p:nvSpPr>
        <p:spPr/>
        <p:txBody>
          <a:bodyPr/>
          <a:lstStyle/>
          <a:p>
            <a:r>
              <a:rPr lang="nl-BE" dirty="0"/>
              <a:t>Waarom? </a:t>
            </a:r>
            <a:r>
              <a:rPr lang="nl-BE" sz="2800" dirty="0"/>
              <a:t>(vervolg)</a:t>
            </a:r>
            <a:endParaRPr lang="nl-BE" dirty="0"/>
          </a:p>
        </p:txBody>
      </p:sp>
      <p:sp>
        <p:nvSpPr>
          <p:cNvPr id="3" name="Tijdelijke aanduiding voor inhoud 2">
            <a:extLst>
              <a:ext uri="{FF2B5EF4-FFF2-40B4-BE49-F238E27FC236}">
                <a16:creationId xmlns:a16="http://schemas.microsoft.com/office/drawing/2014/main" id="{7272C842-9B76-DD4C-BE39-822B5F355EDA}"/>
              </a:ext>
            </a:extLst>
          </p:cNvPr>
          <p:cNvSpPr>
            <a:spLocks noGrp="1"/>
          </p:cNvSpPr>
          <p:nvPr>
            <p:ph sz="half" idx="1"/>
          </p:nvPr>
        </p:nvSpPr>
        <p:spPr>
          <a:xfrm>
            <a:off x="1235618" y="1243884"/>
            <a:ext cx="7416000" cy="3672000"/>
          </a:xfrm>
        </p:spPr>
        <p:txBody>
          <a:bodyPr/>
          <a:lstStyle/>
          <a:p>
            <a:r>
              <a:rPr lang="nl-BE" sz="2000" b="1" dirty="0"/>
              <a:t>Hergebruik beslissingsinformatie</a:t>
            </a:r>
          </a:p>
          <a:p>
            <a:pPr lvl="1"/>
            <a:r>
              <a:rPr lang="nl-BE" sz="1800" dirty="0"/>
              <a:t>Bij nieuwe aanvraag/melding/…</a:t>
            </a:r>
          </a:p>
          <a:p>
            <a:pPr lvl="1"/>
            <a:r>
              <a:rPr lang="nl-BE" sz="1800" dirty="0"/>
              <a:t>Gecoördineerde toestand IIOA</a:t>
            </a:r>
          </a:p>
          <a:p>
            <a:pPr lvl="1"/>
            <a:r>
              <a:rPr lang="nl-BE" sz="1800" dirty="0"/>
              <a:t>Bij vervolgprocessen: VEA, kadaster, …</a:t>
            </a:r>
          </a:p>
          <a:p>
            <a:pPr lvl="1"/>
            <a:r>
              <a:rPr lang="nl-BE" sz="1800" dirty="0"/>
              <a:t>Overdracht zakelijke rechten (notarisbrief)</a:t>
            </a:r>
          </a:p>
          <a:p>
            <a:pPr lvl="1"/>
            <a:endParaRPr lang="nl-BE" sz="1800" dirty="0"/>
          </a:p>
          <a:p>
            <a:r>
              <a:rPr lang="nl-BE" sz="2000" b="1" dirty="0"/>
              <a:t>Handhaving</a:t>
            </a:r>
          </a:p>
          <a:p>
            <a:pPr lvl="1"/>
            <a:r>
              <a:rPr lang="nl-BE" sz="1800" dirty="0"/>
              <a:t>Directe toegang tot relevante informatie</a:t>
            </a:r>
          </a:p>
          <a:p>
            <a:endParaRPr lang="nl-BE" sz="2000" b="1" dirty="0"/>
          </a:p>
          <a:p>
            <a:r>
              <a:rPr lang="nl-BE" sz="2000" b="1" dirty="0"/>
              <a:t>Opbouwen historiek vergunde toestand </a:t>
            </a:r>
            <a:r>
              <a:rPr lang="nl-BE" sz="2000" dirty="0"/>
              <a:t>IIOA, ‘voorwerpen’, …</a:t>
            </a:r>
          </a:p>
          <a:p>
            <a:endParaRPr lang="nl-BE" sz="2000" dirty="0"/>
          </a:p>
          <a:p>
            <a:r>
              <a:rPr lang="nl-BE" sz="2000" dirty="0"/>
              <a:t>Invulling </a:t>
            </a:r>
            <a:r>
              <a:rPr lang="nl-BE" sz="2000" b="1" dirty="0"/>
              <a:t>omgevingsvergunningenregister</a:t>
            </a:r>
          </a:p>
          <a:p>
            <a:pPr lvl="1"/>
            <a:r>
              <a:rPr lang="nl-BE" sz="1800" dirty="0"/>
              <a:t>Publicatie inhoud</a:t>
            </a:r>
          </a:p>
        </p:txBody>
      </p:sp>
    </p:spTree>
    <p:extLst>
      <p:ext uri="{BB962C8B-B14F-4D97-AF65-F5344CB8AC3E}">
        <p14:creationId xmlns:p14="http://schemas.microsoft.com/office/powerpoint/2010/main" val="4290332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489B5-6EB8-F24C-B125-BF74B8768341}"/>
              </a:ext>
            </a:extLst>
          </p:cNvPr>
          <p:cNvSpPr>
            <a:spLocks noGrp="1"/>
          </p:cNvSpPr>
          <p:nvPr>
            <p:ph type="title"/>
          </p:nvPr>
        </p:nvSpPr>
        <p:spPr/>
        <p:txBody>
          <a:bodyPr/>
          <a:lstStyle/>
          <a:p>
            <a:r>
              <a:rPr lang="nl-BE" dirty="0"/>
              <a:t>Impact bestaande procedure</a:t>
            </a:r>
          </a:p>
        </p:txBody>
      </p:sp>
      <p:sp>
        <p:nvSpPr>
          <p:cNvPr id="3" name="Tijdelijke aanduiding voor inhoud 2">
            <a:extLst>
              <a:ext uri="{FF2B5EF4-FFF2-40B4-BE49-F238E27FC236}">
                <a16:creationId xmlns:a16="http://schemas.microsoft.com/office/drawing/2014/main" id="{6088F1FD-AED4-BA4E-A99B-FA67E233F07D}"/>
              </a:ext>
            </a:extLst>
          </p:cNvPr>
          <p:cNvSpPr>
            <a:spLocks noGrp="1"/>
          </p:cNvSpPr>
          <p:nvPr>
            <p:ph sz="half" idx="1"/>
          </p:nvPr>
        </p:nvSpPr>
        <p:spPr>
          <a:xfrm>
            <a:off x="1235618" y="1690924"/>
            <a:ext cx="3471849" cy="3672000"/>
          </a:xfrm>
        </p:spPr>
        <p:txBody>
          <a:bodyPr/>
          <a:lstStyle/>
          <a:p>
            <a:r>
              <a:rPr lang="nl-BE" dirty="0"/>
              <a:t>NU :</a:t>
            </a:r>
          </a:p>
          <a:p>
            <a:pPr lvl="1"/>
            <a:r>
              <a:rPr lang="nl-BE" dirty="0"/>
              <a:t>Voorbereiding beslissingsdocument</a:t>
            </a:r>
          </a:p>
          <a:p>
            <a:pPr lvl="1"/>
            <a:r>
              <a:rPr lang="nl-BE" dirty="0"/>
              <a:t>Verzamelen noodzakelijke bijlagen</a:t>
            </a:r>
          </a:p>
          <a:p>
            <a:pPr lvl="1"/>
            <a:r>
              <a:rPr lang="nl-BE" dirty="0"/>
              <a:t>Eventueel annoteren bijlagen</a:t>
            </a:r>
          </a:p>
          <a:p>
            <a:pPr lvl="1"/>
            <a:r>
              <a:rPr lang="nl-BE" dirty="0"/>
              <a:t>Voorleggen aan bevoegde overheid</a:t>
            </a:r>
          </a:p>
          <a:p>
            <a:pPr lvl="1"/>
            <a:r>
              <a:rPr lang="nl-BE" dirty="0"/>
              <a:t>Ondertekenen beslissingsdocument (of terugsturen voor aanpassingen) </a:t>
            </a:r>
          </a:p>
          <a:p>
            <a:pPr lvl="1"/>
            <a:r>
              <a:rPr lang="nl-BE" dirty="0"/>
              <a:t>Registreer beslissing</a:t>
            </a:r>
          </a:p>
        </p:txBody>
      </p:sp>
      <p:sp>
        <p:nvSpPr>
          <p:cNvPr id="4" name="Tijdelijke aanduiding voor inhoud 2">
            <a:extLst>
              <a:ext uri="{FF2B5EF4-FFF2-40B4-BE49-F238E27FC236}">
                <a16:creationId xmlns:a16="http://schemas.microsoft.com/office/drawing/2014/main" id="{1EDC19CE-D7FF-D442-ADDB-05FFE2EAD554}"/>
              </a:ext>
            </a:extLst>
          </p:cNvPr>
          <p:cNvSpPr txBox="1">
            <a:spLocks/>
          </p:cNvSpPr>
          <p:nvPr/>
        </p:nvSpPr>
        <p:spPr>
          <a:xfrm>
            <a:off x="4850884" y="1690924"/>
            <a:ext cx="4039116" cy="3672000"/>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300"/>
              </a:spcBef>
              <a:spcAft>
                <a:spcPts val="0"/>
              </a:spcAft>
              <a:buClrTx/>
              <a:buSzPct val="90000"/>
              <a:buFontTx/>
              <a:buBlip>
                <a:blip r:embed="rId2"/>
              </a:buBlip>
              <a:tabLst/>
              <a:defRPr sz="2200" kern="1200" spc="0" baseline="0">
                <a:solidFill>
                  <a:srgbClr val="6D8B2B"/>
                </a:solidFill>
                <a:latin typeface="FlandersArtSans-Regular" panose="000005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3"/>
              </a:buBlip>
              <a:tabLst/>
              <a:defRPr sz="2200" kern="1200" spc="0" baseline="0">
                <a:solidFill>
                  <a:srgbClr val="6D8B2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4"/>
              </a:buBlip>
              <a:tabLst/>
              <a:defRPr sz="2000" kern="1200" spc="0" baseline="0">
                <a:solidFill>
                  <a:srgbClr val="6D8B2B"/>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spc="0" baseline="0">
                <a:solidFill>
                  <a:srgbClr val="6D8B2B"/>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spc="0" baseline="0">
                <a:solidFill>
                  <a:srgbClr val="6D8B2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BI via loket:</a:t>
            </a:r>
          </a:p>
          <a:p>
            <a:pPr lvl="1"/>
            <a:r>
              <a:rPr lang="nl-BE" dirty="0"/>
              <a:t>Genereren BI-Werkversie</a:t>
            </a:r>
          </a:p>
          <a:p>
            <a:pPr lvl="1"/>
            <a:r>
              <a:rPr lang="nl-BE" dirty="0"/>
              <a:t>Voorbereiding ‘afgeslankt’ beslissingsdocument</a:t>
            </a:r>
          </a:p>
          <a:p>
            <a:pPr lvl="1"/>
            <a:r>
              <a:rPr lang="nl-BE" dirty="0"/>
              <a:t>Eventueel corrigeren BI</a:t>
            </a:r>
          </a:p>
          <a:p>
            <a:pPr lvl="1"/>
            <a:r>
              <a:rPr lang="nl-BE" dirty="0"/>
              <a:t>Vergrendelen BI (BI-VG)</a:t>
            </a:r>
          </a:p>
          <a:p>
            <a:pPr lvl="1"/>
            <a:endParaRPr lang="nl-BE" dirty="0"/>
          </a:p>
          <a:p>
            <a:pPr lvl="1"/>
            <a:r>
              <a:rPr lang="nl-BE" dirty="0"/>
              <a:t>Voorleggen aan bevoegde overheid (BI(digitaal) of pdf)</a:t>
            </a:r>
          </a:p>
          <a:p>
            <a:pPr lvl="1"/>
            <a:r>
              <a:rPr lang="nl-BE" dirty="0"/>
              <a:t>Ondertekenen beslissingsdocument (of terugsturen voor aanpassingen) </a:t>
            </a:r>
          </a:p>
          <a:p>
            <a:pPr lvl="1"/>
            <a:r>
              <a:rPr lang="nl-BE" dirty="0"/>
              <a:t>Registreer beslissing</a:t>
            </a:r>
          </a:p>
        </p:txBody>
      </p:sp>
    </p:spTree>
    <p:extLst>
      <p:ext uri="{BB962C8B-B14F-4D97-AF65-F5344CB8AC3E}">
        <p14:creationId xmlns:p14="http://schemas.microsoft.com/office/powerpoint/2010/main" val="3266320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Procesverloop met gebruik van </a:t>
            </a:r>
            <a:r>
              <a:rPr lang="nl-NL" dirty="0" err="1"/>
              <a:t>webservices</a:t>
            </a:r>
            <a:endParaRPr lang="nl-NL" dirty="0"/>
          </a:p>
        </p:txBody>
      </p:sp>
      <p:sp>
        <p:nvSpPr>
          <p:cNvPr id="3" name="Tijdelijke aanduiding voor inhoud 2"/>
          <p:cNvSpPr>
            <a:spLocks noGrp="1"/>
          </p:cNvSpPr>
          <p:nvPr>
            <p:ph sz="half" idx="1"/>
          </p:nvPr>
        </p:nvSpPr>
        <p:spPr>
          <a:xfrm>
            <a:off x="1171224" y="1583615"/>
            <a:ext cx="7416000" cy="3672000"/>
          </a:xfrm>
        </p:spPr>
        <p:txBody>
          <a:bodyPr/>
          <a:lstStyle/>
          <a:p>
            <a:pPr lvl="1"/>
            <a:endParaRPr lang="nl-NL" sz="1800" dirty="0"/>
          </a:p>
          <a:p>
            <a:r>
              <a:rPr lang="nl-NL" sz="1800" b="1" dirty="0"/>
              <a:t>Scenario 1: beslissingsinhoud via loket, registreer beslissing via </a:t>
            </a:r>
            <a:r>
              <a:rPr lang="nl-NL" sz="1800" b="1" dirty="0" err="1"/>
              <a:t>webservices</a:t>
            </a:r>
            <a:endParaRPr lang="nl-NL" sz="1800" b="1" dirty="0"/>
          </a:p>
          <a:p>
            <a:pPr lvl="1"/>
            <a:r>
              <a:rPr lang="nl-NL" sz="1600" dirty="0"/>
              <a:t>Zie procesverloop via loket tot en met vergrendelen BI</a:t>
            </a:r>
          </a:p>
          <a:p>
            <a:pPr lvl="1"/>
            <a:r>
              <a:rPr lang="nl-NL" sz="1600" dirty="0"/>
              <a:t>In principe ‘nieuwe versie’ van ‘registreer beslissing’ (enkel datum, beslissingsdocument en aanplakking) maar kan eventueel ook met ‘oude’ registreer beslissing’ (nog te analyseren)</a:t>
            </a:r>
          </a:p>
          <a:p>
            <a:pPr lvl="1"/>
            <a:endParaRPr lang="nl-NL" sz="1600" dirty="0"/>
          </a:p>
          <a:p>
            <a:pPr lvl="1"/>
            <a:endParaRPr lang="nl-NL" sz="1600" dirty="0"/>
          </a:p>
          <a:p>
            <a:pPr lvl="1"/>
            <a:endParaRPr lang="nl-NL" dirty="0"/>
          </a:p>
        </p:txBody>
      </p:sp>
    </p:spTree>
    <p:extLst>
      <p:ext uri="{BB962C8B-B14F-4D97-AF65-F5344CB8AC3E}">
        <p14:creationId xmlns:p14="http://schemas.microsoft.com/office/powerpoint/2010/main" val="606181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Procesverloop met gebruik van </a:t>
            </a:r>
            <a:r>
              <a:rPr lang="nl-NL" dirty="0" err="1"/>
              <a:t>webservices</a:t>
            </a:r>
            <a:endParaRPr lang="nl-NL" dirty="0"/>
          </a:p>
        </p:txBody>
      </p:sp>
      <p:sp>
        <p:nvSpPr>
          <p:cNvPr id="3" name="Tijdelijke aanduiding voor inhoud 2"/>
          <p:cNvSpPr>
            <a:spLocks noGrp="1"/>
          </p:cNvSpPr>
          <p:nvPr>
            <p:ph sz="half" idx="1"/>
          </p:nvPr>
        </p:nvSpPr>
        <p:spPr>
          <a:xfrm>
            <a:off x="1171224" y="1583615"/>
            <a:ext cx="7416000" cy="3672000"/>
          </a:xfrm>
        </p:spPr>
        <p:txBody>
          <a:bodyPr/>
          <a:lstStyle/>
          <a:p>
            <a:pPr lvl="1"/>
            <a:endParaRPr lang="nl-NL" sz="1800" dirty="0"/>
          </a:p>
          <a:p>
            <a:r>
              <a:rPr lang="nl-NL" sz="1800" b="1" dirty="0"/>
              <a:t>Scenario 2: beheren beslissingsinhoud en registreer beslissing via </a:t>
            </a:r>
            <a:r>
              <a:rPr lang="nl-NL" sz="1800" b="1" dirty="0" err="1"/>
              <a:t>webservices</a:t>
            </a:r>
            <a:endParaRPr lang="nl-NL" sz="1800" b="1" dirty="0"/>
          </a:p>
          <a:p>
            <a:pPr lvl="2"/>
            <a:r>
              <a:rPr lang="nl-NL" sz="1600" dirty="0"/>
              <a:t>gebeurtenis ‘genereer BI-VG’ met parameter voor ’bron projectinhoud (basis BI-versie)’, ‘aard’ beslissing (vergunning/weigering), inclusief de specifieke BI-velden.</a:t>
            </a:r>
          </a:p>
          <a:p>
            <a:pPr lvl="2"/>
            <a:r>
              <a:rPr lang="nl-NL" sz="1600" dirty="0"/>
              <a:t>gebeurtenis ‘bewaar BI-VG’ om de al dan niet aangepaste BI over te maken aan het uitwisselingsplatform; dit overschrijft de versie op het loket die via ‘genereer BI-VG’ werd aangemaakt</a:t>
            </a:r>
          </a:p>
          <a:p>
            <a:pPr lvl="2"/>
            <a:r>
              <a:rPr lang="nl-NL" sz="1600" dirty="0"/>
              <a:t>Optionele gebeurtenis ‘publiceer BI-VG’ voor publicatie van een BI-VG voor inzage door adviesinstanties via het loket (of zodat de adviesinstanties de versie van de BI kunnen ophalen via de </a:t>
            </a:r>
            <a:r>
              <a:rPr lang="nl-NL" sz="1600" dirty="0" err="1"/>
              <a:t>webdiensten</a:t>
            </a:r>
            <a:r>
              <a:rPr lang="nl-NL" sz="1600" dirty="0"/>
              <a:t>)</a:t>
            </a:r>
          </a:p>
          <a:p>
            <a:pPr lvl="2"/>
            <a:r>
              <a:rPr lang="nl-NL" sz="1600" dirty="0"/>
              <a:t>Dienst ‘registreer beslissing’ (nieuwe versie) (of eventueel zelfs ‘oude versie’ van ‘registreer beslissing’ (zie scenario 1)</a:t>
            </a:r>
            <a:endParaRPr lang="nl-NL" sz="1800" dirty="0"/>
          </a:p>
          <a:p>
            <a:pPr lvl="1"/>
            <a:endParaRPr lang="nl-NL" sz="1600" dirty="0"/>
          </a:p>
          <a:p>
            <a:pPr lvl="1"/>
            <a:endParaRPr lang="nl-NL" sz="1600" dirty="0"/>
          </a:p>
          <a:p>
            <a:pPr lvl="1"/>
            <a:endParaRPr lang="nl-NL" sz="1600" dirty="0"/>
          </a:p>
          <a:p>
            <a:pPr lvl="1"/>
            <a:endParaRPr lang="nl-NL" dirty="0"/>
          </a:p>
        </p:txBody>
      </p:sp>
    </p:spTree>
    <p:extLst>
      <p:ext uri="{BB962C8B-B14F-4D97-AF65-F5344CB8AC3E}">
        <p14:creationId xmlns:p14="http://schemas.microsoft.com/office/powerpoint/2010/main" val="2993440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BE95D-6319-C748-AA86-1FF75438EAAE}"/>
              </a:ext>
            </a:extLst>
          </p:cNvPr>
          <p:cNvSpPr>
            <a:spLocks noGrp="1"/>
          </p:cNvSpPr>
          <p:nvPr>
            <p:ph type="title"/>
          </p:nvPr>
        </p:nvSpPr>
        <p:spPr/>
        <p:txBody>
          <a:bodyPr/>
          <a:lstStyle/>
          <a:p>
            <a:r>
              <a:rPr lang="nl-BE" dirty="0"/>
              <a:t>4. Hergebruik beslissingsinhoud</a:t>
            </a:r>
          </a:p>
        </p:txBody>
      </p:sp>
      <p:sp>
        <p:nvSpPr>
          <p:cNvPr id="3" name="Tijdelijke aanduiding voor inhoud 2">
            <a:extLst>
              <a:ext uri="{FF2B5EF4-FFF2-40B4-BE49-F238E27FC236}">
                <a16:creationId xmlns:a16="http://schemas.microsoft.com/office/drawing/2014/main" id="{640E84CA-93E6-E943-8147-EB78AFF595B8}"/>
              </a:ext>
            </a:extLst>
          </p:cNvPr>
          <p:cNvSpPr>
            <a:spLocks noGrp="1"/>
          </p:cNvSpPr>
          <p:nvPr>
            <p:ph sz="half" idx="1"/>
          </p:nvPr>
        </p:nvSpPr>
        <p:spPr/>
        <p:txBody>
          <a:bodyPr/>
          <a:lstStyle/>
          <a:p>
            <a:r>
              <a:rPr lang="nl-BE" dirty="0"/>
              <a:t>Impliceert identificatie van ‘voorwerp’ waarvan info/data ‘hergebruikt’ wordt</a:t>
            </a:r>
          </a:p>
          <a:p>
            <a:endParaRPr lang="nl-BE" dirty="0"/>
          </a:p>
          <a:p>
            <a:r>
              <a:rPr lang="nl-BE" dirty="0"/>
              <a:t>Identificatie is ook essentieel voor samenhang tussen projectinhoudversies (om de BI aan het juiste ‘voorwerp’ te kunnen koppelen) : genereren nieuw id bij indienen projectaanvraag/melding </a:t>
            </a:r>
          </a:p>
          <a:p>
            <a:endParaRPr lang="nl-BE" dirty="0"/>
          </a:p>
          <a:p>
            <a:r>
              <a:rPr lang="nl-BE" dirty="0"/>
              <a:t>Impliceert link tussen ‘id’, geodata en relevante alfanumerieke data (“voorwerp-inhoud”) – op basis van ‘projectinhoud’ en op basis van ‘beslissingsinhoud’</a:t>
            </a:r>
          </a:p>
          <a:p>
            <a:endParaRPr lang="nl-BE" dirty="0"/>
          </a:p>
          <a:p>
            <a:r>
              <a:rPr lang="nl-BE" dirty="0"/>
              <a:t>Mogelijkheid tot specifieke visualisatie/bevraging “id-voorwerp-inhoud” en gerelateerde data o.m. via geodatalaag (gelinkt met PI (lopende projecten) en BI (’besliste projecten’))</a:t>
            </a:r>
          </a:p>
          <a:p>
            <a:pPr lvl="1"/>
            <a:endParaRPr lang="nl-BE" dirty="0"/>
          </a:p>
          <a:p>
            <a:pPr marL="288000" lvl="1" indent="0">
              <a:buNone/>
            </a:pPr>
            <a:endParaRPr lang="nl-BE" dirty="0"/>
          </a:p>
        </p:txBody>
      </p:sp>
    </p:spTree>
    <p:extLst>
      <p:ext uri="{BB962C8B-B14F-4D97-AF65-F5344CB8AC3E}">
        <p14:creationId xmlns:p14="http://schemas.microsoft.com/office/powerpoint/2010/main" val="551392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4BA6C-B019-8A4C-8022-DBF3F5682200}"/>
              </a:ext>
            </a:extLst>
          </p:cNvPr>
          <p:cNvSpPr>
            <a:spLocks noGrp="1"/>
          </p:cNvSpPr>
          <p:nvPr>
            <p:ph type="title"/>
          </p:nvPr>
        </p:nvSpPr>
        <p:spPr/>
        <p:txBody>
          <a:bodyPr/>
          <a:lstStyle/>
          <a:p>
            <a:r>
              <a:rPr lang="nl-BE" dirty="0"/>
              <a:t>Soorten voorwerpen met unieke id</a:t>
            </a:r>
          </a:p>
        </p:txBody>
      </p:sp>
      <p:sp>
        <p:nvSpPr>
          <p:cNvPr id="3" name="Tijdelijke aanduiding voor inhoud 2">
            <a:extLst>
              <a:ext uri="{FF2B5EF4-FFF2-40B4-BE49-F238E27FC236}">
                <a16:creationId xmlns:a16="http://schemas.microsoft.com/office/drawing/2014/main" id="{BE5DB8D4-AC12-AC46-B959-C2D49DC5D78F}"/>
              </a:ext>
            </a:extLst>
          </p:cNvPr>
          <p:cNvSpPr>
            <a:spLocks noGrp="1"/>
          </p:cNvSpPr>
          <p:nvPr>
            <p:ph sz="half" idx="1"/>
          </p:nvPr>
        </p:nvSpPr>
        <p:spPr>
          <a:xfrm>
            <a:off x="1235618" y="1251086"/>
            <a:ext cx="7416000" cy="3672000"/>
          </a:xfrm>
        </p:spPr>
        <p:txBody>
          <a:bodyPr/>
          <a:lstStyle/>
          <a:p>
            <a:r>
              <a:rPr lang="nl-BE" sz="2000" b="1" dirty="0"/>
              <a:t>Verkaveling</a:t>
            </a:r>
            <a:r>
              <a:rPr lang="nl-BE" sz="2000" dirty="0"/>
              <a:t> (topvoorwerp VK)</a:t>
            </a:r>
          </a:p>
          <a:p>
            <a:pPr lvl="1"/>
            <a:r>
              <a:rPr lang="nl-BE" sz="1800" dirty="0"/>
              <a:t>Sub-item : lot (= id VK + nummer lot)</a:t>
            </a:r>
          </a:p>
          <a:p>
            <a:r>
              <a:rPr lang="nl-BE" sz="2000" b="1" dirty="0"/>
              <a:t>Ingedeelde inrichting </a:t>
            </a:r>
            <a:r>
              <a:rPr lang="nl-BE" sz="2000" dirty="0"/>
              <a:t>(topvoorwerp IIOA) (bestaat reeds)</a:t>
            </a:r>
          </a:p>
          <a:p>
            <a:r>
              <a:rPr lang="nl-BE" sz="2000" dirty="0"/>
              <a:t>Terreinobjecten bij IIOA:</a:t>
            </a:r>
          </a:p>
          <a:p>
            <a:pPr lvl="1"/>
            <a:r>
              <a:rPr lang="nl-BE" sz="1800" b="1" dirty="0"/>
              <a:t>Emissiepunten</a:t>
            </a:r>
          </a:p>
          <a:p>
            <a:pPr lvl="1"/>
            <a:r>
              <a:rPr lang="nl-BE" sz="1800" b="1" dirty="0"/>
              <a:t>Windturbines</a:t>
            </a:r>
            <a:r>
              <a:rPr lang="nl-BE" sz="1800" dirty="0"/>
              <a:t> (heeft ook planelement bij SH)</a:t>
            </a:r>
          </a:p>
          <a:p>
            <a:pPr lvl="1"/>
            <a:r>
              <a:rPr lang="nl-BE" sz="1800" b="1" dirty="0"/>
              <a:t>Lozingspunten</a:t>
            </a:r>
          </a:p>
          <a:p>
            <a:pPr lvl="1"/>
            <a:r>
              <a:rPr lang="nl-BE" sz="1800" b="1" dirty="0"/>
              <a:t>Emissiepunt stal</a:t>
            </a:r>
          </a:p>
          <a:p>
            <a:pPr lvl="1"/>
            <a:r>
              <a:rPr lang="nl-BE" sz="1800" b="1" dirty="0"/>
              <a:t>Grondwaterwinningspunt</a:t>
            </a:r>
          </a:p>
          <a:p>
            <a:pPr lvl="1"/>
            <a:r>
              <a:rPr lang="nl-BE" sz="1800" b="1" dirty="0"/>
              <a:t>…</a:t>
            </a:r>
          </a:p>
          <a:p>
            <a:r>
              <a:rPr lang="nl-BE" sz="2000" b="1" dirty="0"/>
              <a:t>Kleinhandelbedrijf en Handelsgeheel </a:t>
            </a:r>
            <a:r>
              <a:rPr lang="nl-BE" sz="2000" dirty="0"/>
              <a:t>(hebben ook planelement bij SH)</a:t>
            </a:r>
          </a:p>
          <a:p>
            <a:r>
              <a:rPr lang="nl-BE" dirty="0"/>
              <a:t>Planelementen bij SH:</a:t>
            </a:r>
          </a:p>
          <a:p>
            <a:pPr lvl="1"/>
            <a:r>
              <a:rPr lang="nl-BE" sz="1800" b="1" dirty="0"/>
              <a:t>Complex</a:t>
            </a:r>
          </a:p>
          <a:p>
            <a:pPr lvl="1"/>
            <a:r>
              <a:rPr lang="nl-BE" sz="1800" b="1" dirty="0"/>
              <a:t>Gebouw of constructie</a:t>
            </a:r>
          </a:p>
          <a:p>
            <a:pPr lvl="2"/>
            <a:r>
              <a:rPr lang="nl-BE" sz="1800" dirty="0"/>
              <a:t>Sub-item: unit (= id constructie + nummer unit)</a:t>
            </a:r>
          </a:p>
          <a:p>
            <a:pPr lvl="1"/>
            <a:r>
              <a:rPr lang="nl-BE" sz="1800" b="1" dirty="0"/>
              <a:t>Bijgebouw of beperkte constructie</a:t>
            </a:r>
          </a:p>
          <a:p>
            <a:pPr lvl="1"/>
            <a:endParaRPr lang="nl-BE" dirty="0"/>
          </a:p>
          <a:p>
            <a:endParaRPr lang="nl-BE" dirty="0"/>
          </a:p>
        </p:txBody>
      </p:sp>
    </p:spTree>
    <p:extLst>
      <p:ext uri="{BB962C8B-B14F-4D97-AF65-F5344CB8AC3E}">
        <p14:creationId xmlns:p14="http://schemas.microsoft.com/office/powerpoint/2010/main" val="3534647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BE95D-6319-C748-AA86-1FF75438EAAE}"/>
              </a:ext>
            </a:extLst>
          </p:cNvPr>
          <p:cNvSpPr>
            <a:spLocks noGrp="1"/>
          </p:cNvSpPr>
          <p:nvPr>
            <p:ph type="title"/>
          </p:nvPr>
        </p:nvSpPr>
        <p:spPr/>
        <p:txBody>
          <a:bodyPr/>
          <a:lstStyle/>
          <a:p>
            <a:r>
              <a:rPr lang="nl-BE" dirty="0"/>
              <a:t>4. Hergebruik beslissingsinhoud </a:t>
            </a:r>
            <a:r>
              <a:rPr lang="nl-BE" sz="2800" dirty="0"/>
              <a:t>(vervolg)</a:t>
            </a:r>
          </a:p>
        </p:txBody>
      </p:sp>
      <p:sp>
        <p:nvSpPr>
          <p:cNvPr id="3" name="Tijdelijke aanduiding voor inhoud 2">
            <a:extLst>
              <a:ext uri="{FF2B5EF4-FFF2-40B4-BE49-F238E27FC236}">
                <a16:creationId xmlns:a16="http://schemas.microsoft.com/office/drawing/2014/main" id="{640E84CA-93E6-E943-8147-EB78AFF595B8}"/>
              </a:ext>
            </a:extLst>
          </p:cNvPr>
          <p:cNvSpPr>
            <a:spLocks noGrp="1"/>
          </p:cNvSpPr>
          <p:nvPr>
            <p:ph sz="half" idx="1"/>
          </p:nvPr>
        </p:nvSpPr>
        <p:spPr>
          <a:xfrm>
            <a:off x="1235618" y="1211422"/>
            <a:ext cx="7674206" cy="3739720"/>
          </a:xfrm>
        </p:spPr>
        <p:txBody>
          <a:bodyPr/>
          <a:lstStyle/>
          <a:p>
            <a:r>
              <a:rPr lang="nl-BE" dirty="0"/>
              <a:t>Problematiek id terreinobjecten</a:t>
            </a:r>
          </a:p>
          <a:p>
            <a:pPr lvl="1"/>
            <a:r>
              <a:rPr lang="nl-BE" dirty="0"/>
              <a:t>Nood aan geo-interface ifv selecteren bestaande terreinobjecten (ipv enkel XY-coördinaten) (aanpassing loket)</a:t>
            </a:r>
          </a:p>
          <a:p>
            <a:pPr lvl="1"/>
            <a:r>
              <a:rPr lang="nl-BE" dirty="0"/>
              <a:t>Koppeling tussen terreinobject-id en karakteristieken (nu over meerdere formulieronderdelen)</a:t>
            </a:r>
          </a:p>
          <a:p>
            <a:pPr lvl="1"/>
            <a:endParaRPr lang="nl-BE" dirty="0"/>
          </a:p>
          <a:p>
            <a:r>
              <a:rPr lang="nl-BE" dirty="0"/>
              <a:t>‘Constructie-id’ (SH) </a:t>
            </a:r>
          </a:p>
          <a:p>
            <a:pPr lvl="1"/>
            <a:r>
              <a:rPr lang="nl-BE" dirty="0"/>
              <a:t>nodig ifv </a:t>
            </a:r>
          </a:p>
          <a:p>
            <a:pPr lvl="2"/>
            <a:r>
              <a:rPr lang="nl-BE" dirty="0"/>
              <a:t>hergebruik ‘vergunde toestand’ uit BI, </a:t>
            </a:r>
          </a:p>
          <a:p>
            <a:pPr lvl="2"/>
            <a:r>
              <a:rPr lang="nl-BE" dirty="0"/>
              <a:t>identificatie constructie/unit, </a:t>
            </a:r>
          </a:p>
          <a:p>
            <a:pPr lvl="2"/>
            <a:r>
              <a:rPr lang="nl-BE" dirty="0"/>
              <a:t>Link ‘gebouwen- en adressenregister (gebouwenregister is subset van ‘constructie-id’)</a:t>
            </a:r>
          </a:p>
          <a:p>
            <a:pPr lvl="1"/>
            <a:r>
              <a:rPr lang="nl-BE" dirty="0"/>
              <a:t>Toevoegen ‘id’ bij projectinhoud; mogelijkheid tot ‘kiezen’ planelement (inclusief geoinformatie) en bijhorende “id’s”</a:t>
            </a:r>
          </a:p>
          <a:p>
            <a:pPr lvl="1"/>
            <a:r>
              <a:rPr lang="nl-BE" dirty="0"/>
              <a:t>Ook voor ‘bijgebouwen’ en ‘complexen’</a:t>
            </a:r>
          </a:p>
          <a:p>
            <a:pPr marL="288000" lvl="1" indent="0">
              <a:buNone/>
            </a:pPr>
            <a:endParaRPr lang="nl-BE" dirty="0"/>
          </a:p>
        </p:txBody>
      </p:sp>
    </p:spTree>
    <p:extLst>
      <p:ext uri="{BB962C8B-B14F-4D97-AF65-F5344CB8AC3E}">
        <p14:creationId xmlns:p14="http://schemas.microsoft.com/office/powerpoint/2010/main" val="2327118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A0151-F836-2D4D-8323-EE8B462EE51D}"/>
              </a:ext>
            </a:extLst>
          </p:cNvPr>
          <p:cNvSpPr>
            <a:spLocks noGrp="1"/>
          </p:cNvSpPr>
          <p:nvPr>
            <p:ph type="title"/>
          </p:nvPr>
        </p:nvSpPr>
        <p:spPr/>
        <p:txBody>
          <a:bodyPr/>
          <a:lstStyle/>
          <a:p>
            <a:r>
              <a:rPr lang="nl-BE" dirty="0"/>
              <a:t>aandachtspunten</a:t>
            </a:r>
          </a:p>
        </p:txBody>
      </p:sp>
      <p:sp>
        <p:nvSpPr>
          <p:cNvPr id="3" name="Tijdelijke aanduiding voor inhoud 2">
            <a:extLst>
              <a:ext uri="{FF2B5EF4-FFF2-40B4-BE49-F238E27FC236}">
                <a16:creationId xmlns:a16="http://schemas.microsoft.com/office/drawing/2014/main" id="{36ECDFD8-2E9B-274C-A19F-0E2B51B6904F}"/>
              </a:ext>
            </a:extLst>
          </p:cNvPr>
          <p:cNvSpPr>
            <a:spLocks noGrp="1"/>
          </p:cNvSpPr>
          <p:nvPr>
            <p:ph sz="half" idx="1"/>
          </p:nvPr>
        </p:nvSpPr>
        <p:spPr>
          <a:xfrm>
            <a:off x="1235618" y="1415795"/>
            <a:ext cx="7416000" cy="3672000"/>
          </a:xfrm>
        </p:spPr>
        <p:txBody>
          <a:bodyPr/>
          <a:lstStyle/>
          <a:p>
            <a:r>
              <a:rPr lang="nl-BE" dirty="0"/>
              <a:t>Eventuele afwijking tussen ‘structurele BI SH’ en ’plannen’ :</a:t>
            </a:r>
          </a:p>
          <a:p>
            <a:pPr lvl="1"/>
            <a:r>
              <a:rPr lang="nl-BE" dirty="0"/>
              <a:t>Eventueel verplichten in normenboek om ‘structurele BI SH’ expliciet te vermelden op inplantingsplan/grondplannen?</a:t>
            </a:r>
          </a:p>
          <a:p>
            <a:endParaRPr lang="nl-BE" dirty="0"/>
          </a:p>
          <a:p>
            <a:r>
              <a:rPr lang="nl-BE" dirty="0"/>
              <a:t>Late beslissing tot afwijking inhoud aanvraag:</a:t>
            </a:r>
          </a:p>
          <a:p>
            <a:pPr lvl="1"/>
            <a:r>
              <a:rPr lang="nl-BE" dirty="0"/>
              <a:t>Case 1: minister ‘tekent’ besluit laatste dag maar wijzigt de beslissingsinhoud</a:t>
            </a:r>
          </a:p>
          <a:p>
            <a:pPr lvl="1"/>
            <a:r>
              <a:rPr lang="nl-BE" dirty="0"/>
              <a:t>Case 2: er wordt beslist af te wijken van de voorgestelde verkavelingsindeling en er is geen tijd meer voor nieuwe PI-versie (aangepast dxf opmetingsplan moet opgeladen worden)</a:t>
            </a:r>
          </a:p>
          <a:p>
            <a:pPr lvl="1"/>
            <a:r>
              <a:rPr lang="nl-BE" dirty="0"/>
              <a:t>2 voorstel van ‘aanpak’</a:t>
            </a:r>
          </a:p>
        </p:txBody>
      </p:sp>
    </p:spTree>
    <p:extLst>
      <p:ext uri="{BB962C8B-B14F-4D97-AF65-F5344CB8AC3E}">
        <p14:creationId xmlns:p14="http://schemas.microsoft.com/office/powerpoint/2010/main" val="1864580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A0151-F836-2D4D-8323-EE8B462EE51D}"/>
              </a:ext>
            </a:extLst>
          </p:cNvPr>
          <p:cNvSpPr>
            <a:spLocks noGrp="1"/>
          </p:cNvSpPr>
          <p:nvPr>
            <p:ph type="title"/>
          </p:nvPr>
        </p:nvSpPr>
        <p:spPr/>
        <p:txBody>
          <a:bodyPr/>
          <a:lstStyle/>
          <a:p>
            <a:r>
              <a:rPr lang="nl-BE" dirty="0"/>
              <a:t>Aandachtspunten</a:t>
            </a:r>
            <a:r>
              <a:rPr lang="nl-BE" sz="2400" dirty="0"/>
              <a:t> </a:t>
            </a:r>
            <a:r>
              <a:rPr lang="nl-BE" sz="2800" dirty="0"/>
              <a:t>(vervolg)</a:t>
            </a:r>
          </a:p>
        </p:txBody>
      </p:sp>
      <p:sp>
        <p:nvSpPr>
          <p:cNvPr id="3" name="Tijdelijke aanduiding voor inhoud 2">
            <a:extLst>
              <a:ext uri="{FF2B5EF4-FFF2-40B4-BE49-F238E27FC236}">
                <a16:creationId xmlns:a16="http://schemas.microsoft.com/office/drawing/2014/main" id="{36ECDFD8-2E9B-274C-A19F-0E2B51B6904F}"/>
              </a:ext>
            </a:extLst>
          </p:cNvPr>
          <p:cNvSpPr>
            <a:spLocks noGrp="1"/>
          </p:cNvSpPr>
          <p:nvPr>
            <p:ph sz="half" idx="1"/>
          </p:nvPr>
        </p:nvSpPr>
        <p:spPr>
          <a:xfrm>
            <a:off x="492382" y="1229529"/>
            <a:ext cx="8159236" cy="3672000"/>
          </a:xfrm>
        </p:spPr>
        <p:txBody>
          <a:bodyPr/>
          <a:lstStyle/>
          <a:p>
            <a:r>
              <a:rPr lang="nl-BE" sz="2000" b="1" dirty="0"/>
              <a:t>Voorstel 1 aanpak afwijking inhoud aanvraag tegen ‘beslissingslimiet’ </a:t>
            </a:r>
            <a:r>
              <a:rPr lang="nl-BE" sz="2000" dirty="0"/>
              <a:t>(vergt aanpassing regelgeving):</a:t>
            </a:r>
          </a:p>
          <a:p>
            <a:pPr lvl="1"/>
            <a:r>
              <a:rPr lang="nl-BE" sz="2000" dirty="0"/>
              <a:t>Creëren mogelijkheid om bij een beslissing die afwijkt van de aanvraag, een technische redactie op de bijlagen toe te laten binnen de xxx dagen (of in de beslissing aan te geven termijn);</a:t>
            </a:r>
          </a:p>
          <a:p>
            <a:pPr lvl="1"/>
            <a:r>
              <a:rPr lang="nl-BE" sz="2000" dirty="0"/>
              <a:t>Code bij ‘registreer beslissing’ die noodzaak redactie aangeeft (en aangepaste status zet); </a:t>
            </a:r>
          </a:p>
          <a:p>
            <a:pPr lvl="1"/>
            <a:r>
              <a:rPr lang="nl-BE" sz="2000" dirty="0"/>
              <a:t>In de bijlage wordt expliciet verwezen naar de datum van de beslissing en wordt een datum van technische redactie toegevoegd;</a:t>
            </a:r>
          </a:p>
          <a:p>
            <a:pPr lvl="1"/>
            <a:r>
              <a:rPr lang="nl-BE" sz="2000" dirty="0"/>
              <a:t>Na ‘registreer beslissing’ mogelijkheid tot ‘ontgrendelen’ structurele beslissingsinhoud met behoud datum beslissing via actie ‘technische redactie beslissingsinhoud’, redactiedatum wordt ‘automatisch’ toegevoegd bij ‘finaliseren officiële versie’ (tussentijds opslaan is mogelijk);  </a:t>
            </a:r>
          </a:p>
          <a:p>
            <a:pPr lvl="1"/>
            <a:r>
              <a:rPr lang="nl-BE" sz="2000" dirty="0"/>
              <a:t>Eventuele mogelijkheid om nieuwe projectinhoudversie aan te leveren??? (indien aanpassingen enkel door initiatiefnemer zouden kunnen?)</a:t>
            </a:r>
          </a:p>
          <a:p>
            <a:pPr lvl="1"/>
            <a:r>
              <a:rPr lang="nl-BE" sz="2000" dirty="0"/>
              <a:t>Betekening beslissing in termijn van orde 14 dagen na technische redactie</a:t>
            </a:r>
          </a:p>
        </p:txBody>
      </p:sp>
    </p:spTree>
    <p:extLst>
      <p:ext uri="{BB962C8B-B14F-4D97-AF65-F5344CB8AC3E}">
        <p14:creationId xmlns:p14="http://schemas.microsoft.com/office/powerpoint/2010/main" val="3615820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A0151-F836-2D4D-8323-EE8B462EE51D}"/>
              </a:ext>
            </a:extLst>
          </p:cNvPr>
          <p:cNvSpPr>
            <a:spLocks noGrp="1"/>
          </p:cNvSpPr>
          <p:nvPr>
            <p:ph type="title"/>
          </p:nvPr>
        </p:nvSpPr>
        <p:spPr/>
        <p:txBody>
          <a:bodyPr/>
          <a:lstStyle/>
          <a:p>
            <a:r>
              <a:rPr lang="nl-BE" dirty="0"/>
              <a:t>Aandachtspunten</a:t>
            </a:r>
            <a:r>
              <a:rPr lang="nl-BE" sz="2400" dirty="0"/>
              <a:t> </a:t>
            </a:r>
            <a:r>
              <a:rPr lang="nl-BE" sz="2800" dirty="0"/>
              <a:t>(vervolg)</a:t>
            </a:r>
          </a:p>
        </p:txBody>
      </p:sp>
      <p:sp>
        <p:nvSpPr>
          <p:cNvPr id="3" name="Tijdelijke aanduiding voor inhoud 2">
            <a:extLst>
              <a:ext uri="{FF2B5EF4-FFF2-40B4-BE49-F238E27FC236}">
                <a16:creationId xmlns:a16="http://schemas.microsoft.com/office/drawing/2014/main" id="{36ECDFD8-2E9B-274C-A19F-0E2B51B6904F}"/>
              </a:ext>
            </a:extLst>
          </p:cNvPr>
          <p:cNvSpPr>
            <a:spLocks noGrp="1"/>
          </p:cNvSpPr>
          <p:nvPr>
            <p:ph sz="half" idx="1"/>
          </p:nvPr>
        </p:nvSpPr>
        <p:spPr>
          <a:xfrm>
            <a:off x="1235618" y="1229529"/>
            <a:ext cx="7416000" cy="3672000"/>
          </a:xfrm>
        </p:spPr>
        <p:txBody>
          <a:bodyPr/>
          <a:lstStyle/>
          <a:p>
            <a:r>
              <a:rPr lang="nl-BE" sz="2000" b="1" dirty="0"/>
              <a:t>Voorstel 2 aanpak afwijking inhoud aanvraag tegen ‘beslissingslimiet’ </a:t>
            </a:r>
            <a:r>
              <a:rPr lang="nl-BE" sz="2000" dirty="0"/>
              <a:t>(vergt aanpassing regelgeving):</a:t>
            </a:r>
          </a:p>
          <a:p>
            <a:pPr lvl="1"/>
            <a:r>
              <a:rPr lang="nl-BE" sz="2000" dirty="0"/>
              <a:t>mogelijkheid tot </a:t>
            </a:r>
            <a:r>
              <a:rPr lang="nl-BE" sz="2000" b="1" dirty="0"/>
              <a:t>‘principiële beslissing’ </a:t>
            </a:r>
            <a:r>
              <a:rPr lang="nl-BE" sz="2000" dirty="0"/>
              <a:t>met ‘zeer duidelijke beschrijving’ gewenste aanpassingen. Datum ‘principiële beslissing’ geldt ifv termijn behandeling project. ‘Principiële beslissing’ wordt geregistreerd. Daarna te bepalen termijn (eventueel in overleg met initiatiefnemer indien er data/bestanden door de initiatiefnemer dienen aangeleverd te worden?) voor registreren ‘bevestigde beslissing’; </a:t>
            </a:r>
          </a:p>
          <a:p>
            <a:pPr lvl="1"/>
            <a:r>
              <a:rPr lang="nl-BE" sz="2000" dirty="0"/>
              <a:t>Mogelijkheid tot ‘aanpassen’ BI</a:t>
            </a:r>
          </a:p>
          <a:p>
            <a:pPr lvl="1"/>
            <a:r>
              <a:rPr lang="nl-BE" sz="2000" dirty="0"/>
              <a:t>optionele mogelijkheid tot indienen nieuwe PI-versie die beantwoordt aan ‘principiële beslissing’ indien de correctie niet door de overheid zelf kan uitgevoerd worden; </a:t>
            </a:r>
          </a:p>
          <a:p>
            <a:pPr lvl="1"/>
            <a:r>
              <a:rPr lang="nl-BE" sz="2000" b="1" dirty="0"/>
              <a:t>‘bevestigde beslissing’ </a:t>
            </a:r>
            <a:r>
              <a:rPr lang="nl-BE" sz="2000" dirty="0"/>
              <a:t>krijgt formeel datum ‘principiële beslissing’. Beroepstermijnen gaan evenwel in vanaf registreren ‘bevestigde beslissing’. Indien geen ‘bevestigde beslissing’ binnen 2 weken (of afgesproken termijn) vervalt ‘principiële beslissing’ (= stilzwijgende weigering); datum ‘registreren bevestigde beslissing’ is dus juridisch belangrijk. </a:t>
            </a:r>
          </a:p>
        </p:txBody>
      </p:sp>
    </p:spTree>
    <p:extLst>
      <p:ext uri="{BB962C8B-B14F-4D97-AF65-F5344CB8AC3E}">
        <p14:creationId xmlns:p14="http://schemas.microsoft.com/office/powerpoint/2010/main" val="1646542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A0151-F836-2D4D-8323-EE8B462EE51D}"/>
              </a:ext>
            </a:extLst>
          </p:cNvPr>
          <p:cNvSpPr>
            <a:spLocks noGrp="1"/>
          </p:cNvSpPr>
          <p:nvPr>
            <p:ph type="title"/>
          </p:nvPr>
        </p:nvSpPr>
        <p:spPr/>
        <p:txBody>
          <a:bodyPr/>
          <a:lstStyle/>
          <a:p>
            <a:r>
              <a:rPr lang="nl-BE" dirty="0"/>
              <a:t>Aandachtspunten </a:t>
            </a:r>
            <a:r>
              <a:rPr lang="nl-BE" sz="2800" dirty="0"/>
              <a:t>(vervolg)</a:t>
            </a:r>
          </a:p>
        </p:txBody>
      </p:sp>
      <p:sp>
        <p:nvSpPr>
          <p:cNvPr id="3" name="Tijdelijke aanduiding voor inhoud 2">
            <a:extLst>
              <a:ext uri="{FF2B5EF4-FFF2-40B4-BE49-F238E27FC236}">
                <a16:creationId xmlns:a16="http://schemas.microsoft.com/office/drawing/2014/main" id="{36ECDFD8-2E9B-274C-A19F-0E2B51B6904F}"/>
              </a:ext>
            </a:extLst>
          </p:cNvPr>
          <p:cNvSpPr>
            <a:spLocks noGrp="1"/>
          </p:cNvSpPr>
          <p:nvPr>
            <p:ph sz="half" idx="1"/>
          </p:nvPr>
        </p:nvSpPr>
        <p:spPr>
          <a:xfrm>
            <a:off x="1235618" y="1415795"/>
            <a:ext cx="7416000" cy="3672000"/>
          </a:xfrm>
        </p:spPr>
        <p:txBody>
          <a:bodyPr/>
          <a:lstStyle/>
          <a:p>
            <a:r>
              <a:rPr lang="nl-BE" dirty="0"/>
              <a:t>Gebruik “Beslissingsinhoud” en “unieke id’s” heeft impact op het dupliceren van projecten</a:t>
            </a:r>
          </a:p>
          <a:p>
            <a:r>
              <a:rPr lang="nl-BE" dirty="0"/>
              <a:t>‘puur dupliceren’ nog enkel toelaten voor deze projecten waar men de ‘oorspronkelijke versie’ opnieuw wenst in te dienen (al dan niet in aangepaste vorm) (stopgezette/ ONVONONT/ geweigerde projecten)</a:t>
            </a:r>
          </a:p>
          <a:p>
            <a:r>
              <a:rPr lang="nl-BE" dirty="0"/>
              <a:t>Vermoedelijke nood bij initiatiefnemers om ‘partieel’ te dupliceren (“template-functie”) voor ‘inhoudelijk gelijkaardige’ projecten </a:t>
            </a:r>
          </a:p>
        </p:txBody>
      </p:sp>
    </p:spTree>
    <p:extLst>
      <p:ext uri="{BB962C8B-B14F-4D97-AF65-F5344CB8AC3E}">
        <p14:creationId xmlns:p14="http://schemas.microsoft.com/office/powerpoint/2010/main" val="202094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BCAAF-D9C1-B343-A95B-3AC08242A7FA}"/>
              </a:ext>
            </a:extLst>
          </p:cNvPr>
          <p:cNvSpPr>
            <a:spLocks noGrp="1"/>
          </p:cNvSpPr>
          <p:nvPr>
            <p:ph type="title"/>
          </p:nvPr>
        </p:nvSpPr>
        <p:spPr/>
        <p:txBody>
          <a:bodyPr/>
          <a:lstStyle/>
          <a:p>
            <a:r>
              <a:rPr lang="nl-BE" dirty="0"/>
              <a:t>Waarom? </a:t>
            </a:r>
            <a:r>
              <a:rPr lang="nl-BE" sz="2800" dirty="0"/>
              <a:t>(Vervolg)</a:t>
            </a:r>
          </a:p>
        </p:txBody>
      </p:sp>
      <p:sp>
        <p:nvSpPr>
          <p:cNvPr id="3" name="Tijdelijke aanduiding voor inhoud 2">
            <a:extLst>
              <a:ext uri="{FF2B5EF4-FFF2-40B4-BE49-F238E27FC236}">
                <a16:creationId xmlns:a16="http://schemas.microsoft.com/office/drawing/2014/main" id="{7272C842-9B76-DD4C-BE39-822B5F355EDA}"/>
              </a:ext>
            </a:extLst>
          </p:cNvPr>
          <p:cNvSpPr>
            <a:spLocks noGrp="1"/>
          </p:cNvSpPr>
          <p:nvPr>
            <p:ph sz="half" idx="1"/>
          </p:nvPr>
        </p:nvSpPr>
        <p:spPr>
          <a:xfrm>
            <a:off x="1235618" y="1243884"/>
            <a:ext cx="7416000" cy="3672000"/>
          </a:xfrm>
        </p:spPr>
        <p:txBody>
          <a:bodyPr/>
          <a:lstStyle/>
          <a:p>
            <a:r>
              <a:rPr lang="nl-BE" sz="2000" b="1" dirty="0"/>
              <a:t>Datadeling</a:t>
            </a:r>
            <a:r>
              <a:rPr lang="nl-BE" sz="2000" dirty="0"/>
              <a:t> ifv andere processen</a:t>
            </a:r>
          </a:p>
          <a:p>
            <a:pPr lvl="1"/>
            <a:r>
              <a:rPr lang="nl-BE" sz="1800" dirty="0"/>
              <a:t>Gebouwen- en adressenregister</a:t>
            </a:r>
          </a:p>
          <a:p>
            <a:pPr lvl="1"/>
            <a:r>
              <a:rPr lang="nl-BE" sz="1800" dirty="0"/>
              <a:t>woningpas</a:t>
            </a:r>
          </a:p>
          <a:p>
            <a:pPr lvl="1"/>
            <a:r>
              <a:rPr lang="nl-BE" sz="1800" dirty="0"/>
              <a:t>OVAM, VMM, …</a:t>
            </a:r>
          </a:p>
          <a:p>
            <a:pPr lvl="1"/>
            <a:endParaRPr lang="nl-BE" sz="1800" dirty="0"/>
          </a:p>
          <a:p>
            <a:r>
              <a:rPr lang="nl-BE" sz="2000" b="1" dirty="0"/>
              <a:t>Statistische verwerking / beleidsinformatie</a:t>
            </a:r>
          </a:p>
          <a:p>
            <a:pPr lvl="1"/>
            <a:r>
              <a:rPr lang="nl-BE" sz="1800" dirty="0"/>
              <a:t>Eigen verwerking/doeleinden</a:t>
            </a:r>
          </a:p>
          <a:p>
            <a:pPr lvl="1"/>
            <a:r>
              <a:rPr lang="nl-BE" sz="1800" dirty="0"/>
              <a:t>STATBEL (federaal / europees)</a:t>
            </a:r>
          </a:p>
          <a:p>
            <a:pPr lvl="1"/>
            <a:endParaRPr lang="nl-BE" sz="1800" dirty="0"/>
          </a:p>
          <a:p>
            <a:r>
              <a:rPr lang="nl-BE" sz="2000" b="1" dirty="0"/>
              <a:t>Transparantie vergunningen / rechtszekerheid</a:t>
            </a:r>
          </a:p>
          <a:p>
            <a:pPr lvl="1"/>
            <a:r>
              <a:rPr lang="nl-BE" sz="1800" dirty="0"/>
              <a:t>Duidelijk onderscheid tussen ‘gewenste toestand’ en ‘vergunde toestand’</a:t>
            </a:r>
          </a:p>
          <a:p>
            <a:pPr lvl="1"/>
            <a:r>
              <a:rPr lang="nl-BE" sz="1800" dirty="0"/>
              <a:t>Inspraak burger/verenigingen/bedrijven : beslissingsinhoud is beschikbaar via publiek loket, minstens gedurende periode van bekendmaking</a:t>
            </a:r>
          </a:p>
          <a:p>
            <a:pPr lvl="1"/>
            <a:endParaRPr lang="nl-BE" sz="2000" dirty="0"/>
          </a:p>
          <a:p>
            <a:r>
              <a:rPr lang="nl-BE" sz="2000" b="1" dirty="0"/>
              <a:t>Onderscheid type onderdelen ‘beslissingsinhoud’ </a:t>
            </a:r>
            <a:r>
              <a:rPr lang="nl-BE" sz="2000" dirty="0"/>
              <a:t>: </a:t>
            </a:r>
          </a:p>
          <a:p>
            <a:pPr lvl="1"/>
            <a:r>
              <a:rPr lang="nl-BE" sz="1800" dirty="0"/>
              <a:t>auteursrechtelijk beschermde informatie / intellectuele eigendom / veiligheidsgevoelige info/ privacy / publiek toegankelijke informatie / … </a:t>
            </a:r>
          </a:p>
        </p:txBody>
      </p:sp>
    </p:spTree>
    <p:extLst>
      <p:ext uri="{BB962C8B-B14F-4D97-AF65-F5344CB8AC3E}">
        <p14:creationId xmlns:p14="http://schemas.microsoft.com/office/powerpoint/2010/main" val="106094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1EE37-42D2-254F-80F2-C2DB3C972504}"/>
              </a:ext>
            </a:extLst>
          </p:cNvPr>
          <p:cNvSpPr>
            <a:spLocks noGrp="1"/>
          </p:cNvSpPr>
          <p:nvPr>
            <p:ph type="title"/>
          </p:nvPr>
        </p:nvSpPr>
        <p:spPr/>
        <p:txBody>
          <a:bodyPr/>
          <a:lstStyle/>
          <a:p>
            <a:r>
              <a:rPr lang="nl-BE" dirty="0"/>
              <a:t>Wat is de Beslissingsinhoud?</a:t>
            </a:r>
          </a:p>
        </p:txBody>
      </p:sp>
      <p:sp>
        <p:nvSpPr>
          <p:cNvPr id="3" name="Tijdelijke aanduiding voor inhoud 2">
            <a:extLst>
              <a:ext uri="{FF2B5EF4-FFF2-40B4-BE49-F238E27FC236}">
                <a16:creationId xmlns:a16="http://schemas.microsoft.com/office/drawing/2014/main" id="{DA95BE6E-A074-BF43-B16B-25C72F7D5B6A}"/>
              </a:ext>
            </a:extLst>
          </p:cNvPr>
          <p:cNvSpPr>
            <a:spLocks noGrp="1"/>
          </p:cNvSpPr>
          <p:nvPr>
            <p:ph sz="half" idx="1"/>
          </p:nvPr>
        </p:nvSpPr>
        <p:spPr/>
        <p:txBody>
          <a:bodyPr/>
          <a:lstStyle/>
          <a:p>
            <a:r>
              <a:rPr lang="nl-BE" dirty="0"/>
              <a:t>De BI is een set van structurele gegevens (data en bestanden) die essentieel zijn voor de juiste interpretatie en begrip van een beslissing en die nodig zijn voor gerelateerde processen, statistische verwerking en hergebruik</a:t>
            </a:r>
          </a:p>
          <a:p>
            <a:endParaRPr lang="nl-BE" dirty="0"/>
          </a:p>
          <a:p>
            <a:r>
              <a:rPr lang="nl-BE" dirty="0"/>
              <a:t>De BI vertrekt vanuit de projectinhoud (PI) en is er een subset van, aangevuld met eventuele voorwaarden</a:t>
            </a:r>
          </a:p>
          <a:p>
            <a:endParaRPr lang="nl-BE" dirty="0"/>
          </a:p>
          <a:p>
            <a:r>
              <a:rPr lang="nl-BE" dirty="0"/>
              <a:t>PI bevat:</a:t>
            </a:r>
          </a:p>
          <a:p>
            <a:pPr lvl="1"/>
            <a:r>
              <a:rPr lang="nl-BE" dirty="0"/>
              <a:t>Informatie relevant voor de vergunning (= BI)</a:t>
            </a:r>
          </a:p>
          <a:p>
            <a:pPr lvl="1"/>
            <a:r>
              <a:rPr lang="nl-BE" dirty="0"/>
              <a:t>Informatie ifv adviesinstanties (bv. brandweer)</a:t>
            </a:r>
          </a:p>
          <a:p>
            <a:pPr lvl="1"/>
            <a:r>
              <a:rPr lang="nl-BE" dirty="0"/>
              <a:t>Informatie nodig voor beoordeling (bv. bestaande toestand, studies, …)</a:t>
            </a:r>
          </a:p>
          <a:p>
            <a:endParaRPr lang="nl-BE" dirty="0"/>
          </a:p>
        </p:txBody>
      </p:sp>
    </p:spTree>
    <p:extLst>
      <p:ext uri="{BB962C8B-B14F-4D97-AF65-F5344CB8AC3E}">
        <p14:creationId xmlns:p14="http://schemas.microsoft.com/office/powerpoint/2010/main" val="364299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Beslissingsinhoud</a:t>
            </a:r>
          </a:p>
        </p:txBody>
      </p:sp>
      <p:sp>
        <p:nvSpPr>
          <p:cNvPr id="3" name="Tijdelijke aanduiding voor inhoud 2"/>
          <p:cNvSpPr>
            <a:spLocks noGrp="1"/>
          </p:cNvSpPr>
          <p:nvPr>
            <p:ph sz="half" idx="1"/>
          </p:nvPr>
        </p:nvSpPr>
        <p:spPr>
          <a:xfrm>
            <a:off x="1235618" y="1132854"/>
            <a:ext cx="7416000" cy="3672000"/>
          </a:xfrm>
        </p:spPr>
        <p:txBody>
          <a:bodyPr/>
          <a:lstStyle/>
          <a:p>
            <a:pPr lvl="1"/>
            <a:endParaRPr lang="nl-NL" sz="1800" dirty="0"/>
          </a:p>
          <a:p>
            <a:r>
              <a:rPr lang="nl-NL" sz="2000" b="1" dirty="0"/>
              <a:t>BESLISSINGSDOCUMENT</a:t>
            </a:r>
          </a:p>
          <a:p>
            <a:pPr lvl="1"/>
            <a:r>
              <a:rPr lang="nl-NL" sz="1800" b="1" dirty="0"/>
              <a:t>Aard beslissing</a:t>
            </a:r>
          </a:p>
          <a:p>
            <a:pPr lvl="1"/>
            <a:r>
              <a:rPr lang="nl-NL" sz="1800" b="1" dirty="0"/>
              <a:t>Motivering</a:t>
            </a:r>
            <a:r>
              <a:rPr lang="nl-NL" sz="1800" dirty="0"/>
              <a:t> </a:t>
            </a:r>
          </a:p>
          <a:p>
            <a:r>
              <a:rPr lang="nl-NL" sz="2000" b="1" dirty="0"/>
              <a:t>BESLISSINGSINHOUD</a:t>
            </a:r>
            <a:endParaRPr lang="nl-NL" sz="2000" dirty="0"/>
          </a:p>
          <a:p>
            <a:pPr lvl="1"/>
            <a:r>
              <a:rPr lang="nl-NL" sz="1800" b="1" dirty="0"/>
              <a:t>(Algemene voorwaarden </a:t>
            </a:r>
            <a:r>
              <a:rPr lang="nl-NL" sz="1800" dirty="0"/>
              <a:t>voor het project (</a:t>
            </a:r>
            <a:r>
              <a:rPr lang="nl-NL" sz="1800" dirty="0" err="1"/>
              <a:t>tekstvak</a:t>
            </a:r>
            <a:r>
              <a:rPr lang="nl-NL" sz="1800" dirty="0"/>
              <a:t> of bestand(en)))</a:t>
            </a:r>
          </a:p>
          <a:p>
            <a:pPr lvl="1"/>
            <a:r>
              <a:rPr lang="nl-NL" sz="1800" b="1" dirty="0"/>
              <a:t>Situering</a:t>
            </a:r>
            <a:r>
              <a:rPr lang="nl-NL" sz="1800" dirty="0"/>
              <a:t> </a:t>
            </a:r>
            <a:r>
              <a:rPr lang="nl-NL" sz="1800" dirty="0">
                <a:solidFill>
                  <a:srgbClr val="FF0000"/>
                </a:solidFill>
              </a:rPr>
              <a:t>(op basis van projectinhoud)</a:t>
            </a:r>
          </a:p>
          <a:p>
            <a:pPr lvl="1"/>
            <a:r>
              <a:rPr lang="nl-NL" sz="1800" dirty="0"/>
              <a:t>Per topvoorwerp</a:t>
            </a:r>
          </a:p>
          <a:p>
            <a:pPr lvl="2"/>
            <a:r>
              <a:rPr lang="nl-NL" sz="1800" b="1" dirty="0"/>
              <a:t>Beslissingsinhoud</a:t>
            </a:r>
            <a:r>
              <a:rPr lang="nl-NL" sz="1800" dirty="0"/>
              <a:t> </a:t>
            </a:r>
            <a:r>
              <a:rPr lang="nl-NL" sz="1800" dirty="0">
                <a:solidFill>
                  <a:srgbClr val="FF0000"/>
                </a:solidFill>
              </a:rPr>
              <a:t>(op basis van projectinhoud)</a:t>
            </a:r>
          </a:p>
          <a:p>
            <a:pPr lvl="2"/>
            <a:r>
              <a:rPr lang="nl-NL" sz="1800" b="1" dirty="0"/>
              <a:t>(plannen</a:t>
            </a:r>
            <a:r>
              <a:rPr lang="nl-NL" sz="1800" dirty="0"/>
              <a:t> </a:t>
            </a:r>
            <a:r>
              <a:rPr lang="nl-NL" sz="1800" dirty="0">
                <a:solidFill>
                  <a:srgbClr val="FF0000"/>
                </a:solidFill>
              </a:rPr>
              <a:t>(op basis van projectinhoud)</a:t>
            </a:r>
            <a:r>
              <a:rPr lang="nl-NL" sz="1800" dirty="0"/>
              <a:t> (waar van toepassing))</a:t>
            </a:r>
            <a:endParaRPr lang="nl-NL" sz="1800" b="1" dirty="0"/>
          </a:p>
          <a:p>
            <a:pPr lvl="2"/>
            <a:r>
              <a:rPr lang="nl-NL" sz="1800" b="1" dirty="0"/>
              <a:t>(Bijzondere voorwaarden </a:t>
            </a:r>
            <a:r>
              <a:rPr lang="nl-NL" sz="1800" dirty="0"/>
              <a:t>(</a:t>
            </a:r>
            <a:r>
              <a:rPr lang="nl-NL" sz="1800" dirty="0" err="1"/>
              <a:t>tekstvak</a:t>
            </a:r>
            <a:r>
              <a:rPr lang="nl-NL" sz="1800" dirty="0"/>
              <a:t> of bestand(en)))</a:t>
            </a:r>
          </a:p>
          <a:p>
            <a:pPr lvl="1"/>
            <a:r>
              <a:rPr lang="nl-NL" sz="1800" dirty="0"/>
              <a:t>Projectinformatie</a:t>
            </a:r>
          </a:p>
          <a:p>
            <a:pPr lvl="2"/>
            <a:r>
              <a:rPr lang="nl-NL" sz="1800" b="1" dirty="0"/>
              <a:t>Termijn omgevingsvergunning </a:t>
            </a:r>
            <a:r>
              <a:rPr lang="nl-NL" sz="1800" dirty="0">
                <a:solidFill>
                  <a:srgbClr val="FF0000"/>
                </a:solidFill>
              </a:rPr>
              <a:t>(op basis van projectinhoud)</a:t>
            </a:r>
          </a:p>
          <a:p>
            <a:pPr lvl="2"/>
            <a:r>
              <a:rPr lang="nl-NL" sz="1800" b="1" dirty="0"/>
              <a:t>(Uitvoering in fasen </a:t>
            </a:r>
            <a:r>
              <a:rPr lang="nl-NL" sz="1800" dirty="0">
                <a:solidFill>
                  <a:srgbClr val="FF0000"/>
                </a:solidFill>
              </a:rPr>
              <a:t>(op basis van projectinhoud)</a:t>
            </a:r>
            <a:r>
              <a:rPr lang="nl-NL" sz="1800" dirty="0"/>
              <a:t>)</a:t>
            </a:r>
          </a:p>
        </p:txBody>
      </p:sp>
    </p:spTree>
    <p:extLst>
      <p:ext uri="{BB962C8B-B14F-4D97-AF65-F5344CB8AC3E}">
        <p14:creationId xmlns:p14="http://schemas.microsoft.com/office/powerpoint/2010/main" val="43760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p:txBody>
          <a:bodyPr/>
          <a:lstStyle/>
          <a:p>
            <a:r>
              <a:rPr lang="nl-BE" dirty="0"/>
              <a:t>Beslissingsinhoud - </a:t>
            </a:r>
            <a:br>
              <a:rPr lang="nl-BE" dirty="0"/>
            </a:br>
            <a:r>
              <a:rPr lang="nl-BE" dirty="0"/>
              <a:t>Stedenbouwkundige handelingen</a:t>
            </a:r>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dirty="0"/>
              <a:t>Omschrijving </a:t>
            </a:r>
            <a:r>
              <a:rPr lang="nl-BE" b="1" dirty="0"/>
              <a:t>stedenbouwkundige handeling</a:t>
            </a:r>
            <a:endParaRPr lang="nl-BE" dirty="0"/>
          </a:p>
          <a:p>
            <a:pPr lvl="1"/>
            <a:r>
              <a:rPr lang="nl-BE" sz="1800" dirty="0"/>
              <a:t>Voorwerp – handeling – functie – aantal units</a:t>
            </a:r>
          </a:p>
          <a:p>
            <a:pPr lvl="1"/>
            <a:r>
              <a:rPr lang="nl-BE" sz="1800" dirty="0"/>
              <a:t>Elke handeling kan drie mogelijke statussen kennen: vergund / aangepast-gedeeltelijk vergund / geweigerd</a:t>
            </a:r>
          </a:p>
          <a:p>
            <a:r>
              <a:rPr lang="nl-BE" dirty="0"/>
              <a:t>Altijd enkel karakteristieken voor de “vergunde ‘</a:t>
            </a:r>
            <a:r>
              <a:rPr lang="nl-BE" b="1" dirty="0"/>
              <a:t>nieuwe toestand</a:t>
            </a:r>
            <a:r>
              <a:rPr lang="nl-BE" dirty="0"/>
              <a:t>’ “</a:t>
            </a:r>
          </a:p>
          <a:p>
            <a:r>
              <a:rPr lang="nl-BE" dirty="0"/>
              <a:t>Bij meerdere units altijd </a:t>
            </a:r>
            <a:r>
              <a:rPr lang="nl-BE" b="1" dirty="0"/>
              <a:t>‘unitnummer’</a:t>
            </a:r>
          </a:p>
          <a:p>
            <a:r>
              <a:rPr lang="nl-BE" dirty="0"/>
              <a:t>Elk voorwerp (gebouw of constructie, bijgebouw, windturbine, …) </a:t>
            </a:r>
            <a:r>
              <a:rPr lang="nl-BE" b="1" dirty="0"/>
              <a:t>uniek ID </a:t>
            </a:r>
          </a:p>
          <a:p>
            <a:r>
              <a:rPr lang="nl-BE" b="1" dirty="0"/>
              <a:t>Plannen</a:t>
            </a:r>
          </a:p>
          <a:p>
            <a:pPr lvl="1"/>
            <a:r>
              <a:rPr lang="nl-BE" sz="1800" dirty="0"/>
              <a:t>Plannen kunnen ‘verwijderd’ of toegevoegd worden (geannoteerde plannen)</a:t>
            </a:r>
          </a:p>
          <a:p>
            <a:endParaRPr lang="nl-BE" b="1" dirty="0"/>
          </a:p>
          <a:p>
            <a:r>
              <a:rPr lang="nl-BE" b="1" dirty="0"/>
              <a:t>Complex</a:t>
            </a:r>
          </a:p>
          <a:p>
            <a:pPr lvl="1"/>
            <a:r>
              <a:rPr lang="nl-BE" dirty="0"/>
              <a:t>Aantal gebouwen/constructies</a:t>
            </a:r>
          </a:p>
          <a:p>
            <a:pPr lvl="1"/>
            <a:r>
              <a:rPr lang="nl-BE" dirty="0"/>
              <a:t>(totaal aantal glasconstructies : Land/Tuinbouw-complex)</a:t>
            </a:r>
          </a:p>
          <a:p>
            <a:pPr lvl="1"/>
            <a:r>
              <a:rPr lang="nl-BE" dirty="0"/>
              <a:t>(Hoofdactiviteit landbouwcomplex: land/tuinbouw)</a:t>
            </a:r>
          </a:p>
          <a:p>
            <a:pPr lvl="1"/>
            <a:endParaRPr lang="nl-BE" b="1" dirty="0"/>
          </a:p>
        </p:txBody>
      </p:sp>
    </p:spTree>
    <p:extLst>
      <p:ext uri="{BB962C8B-B14F-4D97-AF65-F5344CB8AC3E}">
        <p14:creationId xmlns:p14="http://schemas.microsoft.com/office/powerpoint/2010/main" val="263271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8DAE-E9A1-E24B-9FEF-9963E0D77B7C}"/>
              </a:ext>
            </a:extLst>
          </p:cNvPr>
          <p:cNvSpPr>
            <a:spLocks noGrp="1"/>
          </p:cNvSpPr>
          <p:nvPr>
            <p:ph type="title"/>
          </p:nvPr>
        </p:nvSpPr>
        <p:spPr/>
        <p:txBody>
          <a:bodyPr/>
          <a:lstStyle/>
          <a:p>
            <a:r>
              <a:rPr lang="nl-BE" dirty="0"/>
              <a:t>Beslissingsinhoud - </a:t>
            </a:r>
            <a:br>
              <a:rPr lang="nl-BE" dirty="0"/>
            </a:br>
            <a:r>
              <a:rPr lang="nl-BE" dirty="0"/>
              <a:t>Stedenbouwkundige handelingen</a:t>
            </a:r>
          </a:p>
        </p:txBody>
      </p:sp>
      <p:sp>
        <p:nvSpPr>
          <p:cNvPr id="3" name="Tijdelijke aanduiding voor inhoud 2">
            <a:extLst>
              <a:ext uri="{FF2B5EF4-FFF2-40B4-BE49-F238E27FC236}">
                <a16:creationId xmlns:a16="http://schemas.microsoft.com/office/drawing/2014/main" id="{FEBDE46C-9A5B-EF49-8C56-1A866EEF8DF3}"/>
              </a:ext>
            </a:extLst>
          </p:cNvPr>
          <p:cNvSpPr>
            <a:spLocks noGrp="1"/>
          </p:cNvSpPr>
          <p:nvPr>
            <p:ph sz="half" idx="1"/>
          </p:nvPr>
        </p:nvSpPr>
        <p:spPr>
          <a:xfrm>
            <a:off x="1235618" y="1690924"/>
            <a:ext cx="7908382" cy="3672000"/>
          </a:xfrm>
        </p:spPr>
        <p:txBody>
          <a:bodyPr/>
          <a:lstStyle/>
          <a:p>
            <a:r>
              <a:rPr lang="nl-BE" b="1" dirty="0"/>
              <a:t>Gebouw of constructie</a:t>
            </a:r>
            <a:r>
              <a:rPr lang="nl-BE" dirty="0"/>
              <a:t> </a:t>
            </a:r>
          </a:p>
          <a:p>
            <a:pPr lvl="1"/>
            <a:r>
              <a:rPr lang="nl-BE" dirty="0"/>
              <a:t>Bovengrondse delen </a:t>
            </a:r>
          </a:p>
          <a:p>
            <a:pPr lvl="2"/>
            <a:r>
              <a:rPr lang="nl-BE" dirty="0"/>
              <a:t>Grondoppervlakte van het gebouw/constructie</a:t>
            </a:r>
          </a:p>
          <a:p>
            <a:pPr lvl="2"/>
            <a:r>
              <a:rPr lang="nl-BE" dirty="0"/>
              <a:t>(Nuttige oppervlakte volledig bovengrondse gedeelte)</a:t>
            </a:r>
          </a:p>
          <a:p>
            <a:pPr lvl="2"/>
            <a:r>
              <a:rPr lang="nl-BE" dirty="0"/>
              <a:t>Volume</a:t>
            </a:r>
          </a:p>
          <a:p>
            <a:pPr lvl="2"/>
            <a:r>
              <a:rPr lang="nl-BE" dirty="0"/>
              <a:t>Kroonlijsthoogte</a:t>
            </a:r>
          </a:p>
          <a:p>
            <a:pPr lvl="2"/>
            <a:r>
              <a:rPr lang="nl-BE" dirty="0"/>
              <a:t>(Nok)hoogte</a:t>
            </a:r>
          </a:p>
          <a:p>
            <a:pPr lvl="2"/>
            <a:r>
              <a:rPr lang="nl-BE" dirty="0"/>
              <a:t>(Type bebouwing)</a:t>
            </a:r>
          </a:p>
          <a:p>
            <a:pPr lvl="2"/>
            <a:endParaRPr lang="nl-BE" dirty="0"/>
          </a:p>
          <a:p>
            <a:pPr lvl="1"/>
            <a:r>
              <a:rPr lang="nl-BE" dirty="0"/>
              <a:t>Ondergrondse delen</a:t>
            </a:r>
          </a:p>
          <a:p>
            <a:pPr lvl="2"/>
            <a:r>
              <a:rPr lang="nl-BE" dirty="0"/>
              <a:t>Oppervlakte volledig ondergronds gedeelte</a:t>
            </a:r>
          </a:p>
          <a:p>
            <a:pPr lvl="2"/>
            <a:r>
              <a:rPr lang="nl-BE" dirty="0"/>
              <a:t>Volume</a:t>
            </a:r>
          </a:p>
        </p:txBody>
      </p:sp>
    </p:spTree>
    <p:extLst>
      <p:ext uri="{BB962C8B-B14F-4D97-AF65-F5344CB8AC3E}">
        <p14:creationId xmlns:p14="http://schemas.microsoft.com/office/powerpoint/2010/main" val="453138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843186c612d74334bdc4dceafe33b92bcfd1acb"/>
</p:tagLst>
</file>

<file path=ppt/theme/theme1.xml><?xml version="1.0" encoding="utf-8"?>
<a:theme xmlns:a="http://schemas.openxmlformats.org/drawingml/2006/main" name="huisstijlpresentatie">
  <a:themeElements>
    <a:clrScheme name="Aangepast 1">
      <a:dk1>
        <a:srgbClr val="34190F"/>
      </a:dk1>
      <a:lt1>
        <a:srgbClr val="FFFFFF"/>
      </a:lt1>
      <a:dk2>
        <a:srgbClr val="562918"/>
      </a:dk2>
      <a:lt2>
        <a:srgbClr val="FFFFFF"/>
      </a:lt2>
      <a:accent1>
        <a:srgbClr val="BB3242"/>
      </a:accent1>
      <a:accent2>
        <a:srgbClr val="B0753A"/>
      </a:accent2>
      <a:accent3>
        <a:srgbClr val="8F9478"/>
      </a:accent3>
      <a:accent4>
        <a:srgbClr val="ADA623"/>
      </a:accent4>
      <a:accent5>
        <a:srgbClr val="82A996"/>
      </a:accent5>
      <a:accent6>
        <a:srgbClr val="CA7C7C"/>
      </a:accent6>
      <a:hlink>
        <a:srgbClr val="0066CC"/>
      </a:hlink>
      <a:folHlink>
        <a:srgbClr val="137E93"/>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2.xml><?xml version="1.0" encoding="utf-8"?>
<a:theme xmlns:a="http://schemas.openxmlformats.org/drawingml/2006/main" name="Presentatie_Omgevingsvergunning">
  <a:themeElements>
    <a:clrScheme name="Aangepast 1">
      <a:dk1>
        <a:srgbClr val="34190F"/>
      </a:dk1>
      <a:lt1>
        <a:srgbClr val="FFFFFF"/>
      </a:lt1>
      <a:dk2>
        <a:srgbClr val="562918"/>
      </a:dk2>
      <a:lt2>
        <a:srgbClr val="FFFFFF"/>
      </a:lt2>
      <a:accent1>
        <a:srgbClr val="BB3242"/>
      </a:accent1>
      <a:accent2>
        <a:srgbClr val="B0753A"/>
      </a:accent2>
      <a:accent3>
        <a:srgbClr val="8F9478"/>
      </a:accent3>
      <a:accent4>
        <a:srgbClr val="ADA623"/>
      </a:accent4>
      <a:accent5>
        <a:srgbClr val="82A996"/>
      </a:accent5>
      <a:accent6>
        <a:srgbClr val="CA7C7C"/>
      </a:accent6>
      <a:hlink>
        <a:srgbClr val="0066CC"/>
      </a:hlink>
      <a:folHlink>
        <a:srgbClr val="137E93"/>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3.xml><?xml version="1.0" encoding="utf-8"?>
<a:theme xmlns:a="http://schemas.openxmlformats.org/drawingml/2006/main" name="1_Presentatie_Omgevingsvergunning">
  <a:themeElements>
    <a:clrScheme name="Aangepast 1">
      <a:dk1>
        <a:srgbClr val="34190F"/>
      </a:dk1>
      <a:lt1>
        <a:srgbClr val="FFFFFF"/>
      </a:lt1>
      <a:dk2>
        <a:srgbClr val="562918"/>
      </a:dk2>
      <a:lt2>
        <a:srgbClr val="FFFFFF"/>
      </a:lt2>
      <a:accent1>
        <a:srgbClr val="BB3242"/>
      </a:accent1>
      <a:accent2>
        <a:srgbClr val="B0753A"/>
      </a:accent2>
      <a:accent3>
        <a:srgbClr val="8F9478"/>
      </a:accent3>
      <a:accent4>
        <a:srgbClr val="ADA623"/>
      </a:accent4>
      <a:accent5>
        <a:srgbClr val="82A996"/>
      </a:accent5>
      <a:accent6>
        <a:srgbClr val="CA7C7C"/>
      </a:accent6>
      <a:hlink>
        <a:srgbClr val="0066CC"/>
      </a:hlink>
      <a:folHlink>
        <a:srgbClr val="137E93"/>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EC4C9789715A4BA9B1369FB86A2C70" ma:contentTypeVersion="0" ma:contentTypeDescription="Een nieuw document maken." ma:contentTypeScope="" ma:versionID="b1a2d5ed40e1b4489dad15b2b8f94537">
  <xsd:schema xmlns:xsd="http://www.w3.org/2001/XMLSchema" xmlns:xs="http://www.w3.org/2001/XMLSchema" xmlns:p="http://schemas.microsoft.com/office/2006/metadata/properties" targetNamespace="http://schemas.microsoft.com/office/2006/metadata/properties" ma:root="true" ma:fieldsID="72d98833e19d1f2353c11efca4d6daa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E256BE-F697-4923-8B27-72E52FB3F916}">
  <ds:schemaRefs>
    <ds:schemaRef ds:uri="http://schemas.microsoft.com/sharepoint/v3/contenttype/forms"/>
  </ds:schemaRefs>
</ds:datastoreItem>
</file>

<file path=customXml/itemProps2.xml><?xml version="1.0" encoding="utf-8"?>
<ds:datastoreItem xmlns:ds="http://schemas.openxmlformats.org/officeDocument/2006/customXml" ds:itemID="{E3E1D3C2-DF2E-4F98-9A26-A54280673A79}">
  <ds:schemaRefs>
    <ds:schemaRef ds:uri="http://schemas.microsoft.com/office/infopath/2007/PartnerControls"/>
    <ds:schemaRef ds:uri="http://purl.org/dc/dcmitype/"/>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B223681-F269-4A8B-9CB7-ED4BFD866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huisstijlpresentatie</Template>
  <TotalTime>7662</TotalTime>
  <Words>3332</Words>
  <Application>Microsoft Macintosh PowerPoint</Application>
  <PresentationFormat>Diavoorstelling (4:3)</PresentationFormat>
  <Paragraphs>481</Paragraphs>
  <Slides>49</Slides>
  <Notes>0</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49</vt:i4>
      </vt:variant>
    </vt:vector>
  </HeadingPairs>
  <TitlesOfParts>
    <vt:vector size="58" baseType="lpstr">
      <vt:lpstr>Arial</vt:lpstr>
      <vt:lpstr>Calibri</vt:lpstr>
      <vt:lpstr>FlandersArtSans-Bold</vt:lpstr>
      <vt:lpstr>FlandersArtSans-Medium</vt:lpstr>
      <vt:lpstr>FlandersArtSans-Regular</vt:lpstr>
      <vt:lpstr>FlandersArtSerif-Regular</vt:lpstr>
      <vt:lpstr>huisstijlpresentatie</vt:lpstr>
      <vt:lpstr>Presentatie_Omgevingsvergunning</vt:lpstr>
      <vt:lpstr>1_Presentatie_Omgevingsvergunning</vt:lpstr>
      <vt:lpstr> structurele beslissingsinhoud OMV 15 januari 2020</vt:lpstr>
      <vt:lpstr>Agenda</vt:lpstr>
      <vt:lpstr>Waarom?</vt:lpstr>
      <vt:lpstr>Waarom? (vervolg)</vt:lpstr>
      <vt:lpstr>Waarom? (Vervolg)</vt:lpstr>
      <vt:lpstr>Wat is de Beslissingsinhoud?</vt:lpstr>
      <vt:lpstr>Beslissingsinhoud</vt:lpstr>
      <vt:lpstr>Beslissingsinhoud -  Stedenbouwkundige handelingen</vt:lpstr>
      <vt:lpstr>Beslissingsinhoud -  Stedenbouwkundige handelingen</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Stedenbouwkundige handelingen (vervolg)</vt:lpstr>
      <vt:lpstr>Beslissingsinhoud - IIOA</vt:lpstr>
      <vt:lpstr>Beslissingsinhoud - IIOA (vervolg)</vt:lpstr>
      <vt:lpstr>Beslissingsinhoud - Kleinhandel</vt:lpstr>
      <vt:lpstr>Beslissingsinhoud - Vegetatiewijzigingen</vt:lpstr>
      <vt:lpstr>Beslissingsinhoud  Verkavelingen</vt:lpstr>
      <vt:lpstr>3. Hoe BI ‘vaststellen’ en ‘beheren’?</vt:lpstr>
      <vt:lpstr>Procesverloop loket</vt:lpstr>
      <vt:lpstr>PowerPoint-presentatie</vt:lpstr>
      <vt:lpstr>PowerPoint-presentatie</vt:lpstr>
      <vt:lpstr>Procesverloop loket (vervolg)</vt:lpstr>
      <vt:lpstr>Procesverloop loket (vervolg)</vt:lpstr>
      <vt:lpstr>Procesverloop loket (vervolg)</vt:lpstr>
      <vt:lpstr>Procesverloop loket (vervolg)</vt:lpstr>
      <vt:lpstr>Registreer beslissing</vt:lpstr>
      <vt:lpstr>Impact bestaande procedure</vt:lpstr>
      <vt:lpstr>Procesverloop met gebruik van webservices</vt:lpstr>
      <vt:lpstr>Procesverloop met gebruik van webservices</vt:lpstr>
      <vt:lpstr>4. Hergebruik beslissingsinhoud</vt:lpstr>
      <vt:lpstr>Soorten voorwerpen met unieke id</vt:lpstr>
      <vt:lpstr>4. Hergebruik beslissingsinhoud (vervolg)</vt:lpstr>
      <vt:lpstr>aandachtspunten</vt:lpstr>
      <vt:lpstr>Aandachtspunten (vervolg)</vt:lpstr>
      <vt:lpstr>Aandachtspunten (vervolg)</vt:lpstr>
      <vt:lpstr>Aandachtspunten (vervolg)</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Huisstijl  Omgeving</dc:title>
  <dc:creator>peter.cabus@rwo.vlaanderen.be</dc:creator>
  <cp:lastModifiedBy>VAN LINDT Paul</cp:lastModifiedBy>
  <cp:revision>353</cp:revision>
  <cp:lastPrinted>2017-01-26T11:49:09Z</cp:lastPrinted>
  <dcterms:created xsi:type="dcterms:W3CDTF">2016-12-05T10:24:08Z</dcterms:created>
  <dcterms:modified xsi:type="dcterms:W3CDTF">2020-01-28T13:52:25Z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LeafRef">
    <vt:lpwstr>sjabloon ppt omgevingsvergunning 18-04-2016.potx</vt:lpwstr>
  </property>
  <property fmtid="{D5CDD505-2E9C-101B-9397-08002B2CF9AE}" pid="3" name="ContentTypeId">
    <vt:lpwstr>0x01010076EC4C9789715A4BA9B1369FB86A2C70</vt:lpwstr>
  </property>
  <property fmtid="{D5CDD505-2E9C-101B-9397-08002B2CF9AE}" pid="4" name="IsMyDocuments">
    <vt:bool>true</vt:bool>
  </property>
</Properties>
</file>