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8" r:id="rId5"/>
    <p:sldMasterId id="2147483714" r:id="rId6"/>
  </p:sldMasterIdLst>
  <p:notesMasterIdLst>
    <p:notesMasterId r:id="rId18"/>
  </p:notesMasterIdLst>
  <p:handoutMasterIdLst>
    <p:handoutMasterId r:id="rId19"/>
  </p:handoutMasterIdLst>
  <p:sldIdLst>
    <p:sldId id="351" r:id="rId7"/>
    <p:sldId id="386" r:id="rId8"/>
    <p:sldId id="1015" r:id="rId9"/>
    <p:sldId id="1016" r:id="rId10"/>
    <p:sldId id="994" r:id="rId11"/>
    <p:sldId id="1017" r:id="rId12"/>
    <p:sldId id="1019" r:id="rId13"/>
    <p:sldId id="1020" r:id="rId14"/>
    <p:sldId id="1018" r:id="rId15"/>
    <p:sldId id="1021" r:id="rId16"/>
    <p:sldId id="1013" r:id="rId17"/>
  </p:sldIdLst>
  <p:sldSz cx="9144000" cy="6858000" type="screen4x3"/>
  <p:notesSz cx="6797675" cy="9928225"/>
  <p:custDataLst>
    <p:tags r:id="rId20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waele, An" initials="D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422"/>
    <a:srgbClr val="6D8B2B"/>
    <a:srgbClr val="D26C24"/>
    <a:srgbClr val="646464"/>
    <a:srgbClr val="9B9B9B"/>
    <a:srgbClr val="C98D3A"/>
    <a:srgbClr val="FFFF00"/>
    <a:srgbClr val="717171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1" autoAdjust="0"/>
    <p:restoredTop sz="96433" autoAdjust="0"/>
  </p:normalViewPr>
  <p:slideViewPr>
    <p:cSldViewPr snapToGrid="0" showGuides="1">
      <p:cViewPr varScale="1">
        <p:scale>
          <a:sx n="164" d="100"/>
          <a:sy n="164" d="100"/>
        </p:scale>
        <p:origin x="1496" y="176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-6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8" y="9288613"/>
            <a:ext cx="1027377" cy="44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16/10/19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873132-C5DB-4446-94E5-5B190893A6E5}" type="datetime3">
              <a:rPr lang="nl-BE" smtClean="0"/>
              <a:pPr/>
              <a:t>16.10.2019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\ </a:t>
            </a:r>
            <a:r>
              <a:rPr lang="en-GB" b="1"/>
              <a:t> blz. </a:t>
            </a:r>
            <a:fld id="{38452D37-4515-42F3-B9D8-6FBF413B3C9A}" type="slidenum">
              <a:rPr lang="en-GB" b="1" smtClean="0"/>
              <a:pPr/>
              <a:t>5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23809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873132-C5DB-4446-94E5-5B190893A6E5}" type="datetime3">
              <a:rPr lang="nl-BE" smtClean="0"/>
              <a:pPr/>
              <a:t>16.10.2019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\ </a:t>
            </a:r>
            <a:r>
              <a:rPr lang="en-GB" b="1"/>
              <a:t> blz. </a:t>
            </a:r>
            <a:fld id="{38452D37-4515-42F3-B9D8-6FBF413B3C9A}" type="slidenum">
              <a:rPr lang="en-GB" b="1" smtClean="0"/>
              <a:pPr/>
              <a:t>6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90119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873132-C5DB-4446-94E5-5B190893A6E5}" type="datetime3">
              <a:rPr lang="nl-BE" smtClean="0"/>
              <a:pPr/>
              <a:t>16.10.2019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\ </a:t>
            </a:r>
            <a:r>
              <a:rPr lang="en-GB" b="1"/>
              <a:t> blz. </a:t>
            </a:r>
            <a:fld id="{38452D37-4515-42F3-B9D8-6FBF413B3C9A}" type="slidenum">
              <a:rPr lang="en-GB" b="1" smtClean="0"/>
              <a:pPr/>
              <a:t>11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83672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3"/>
          <a:stretch/>
        </p:blipFill>
        <p:spPr>
          <a:xfrm>
            <a:off x="2202991" y="281086"/>
            <a:ext cx="6656817" cy="6264000"/>
          </a:xfrm>
          <a:prstGeom prst="rect">
            <a:avLst/>
          </a:prstGeom>
        </p:spPr>
      </p:pic>
      <p:grpSp>
        <p:nvGrpSpPr>
          <p:cNvPr id="14" name="Groeperen 15"/>
          <p:cNvGrpSpPr/>
          <p:nvPr userDrawn="1"/>
        </p:nvGrpSpPr>
        <p:grpSpPr>
          <a:xfrm>
            <a:off x="310393" y="288000"/>
            <a:ext cx="5487544" cy="6265475"/>
            <a:chOff x="288001" y="288000"/>
            <a:chExt cx="6033505" cy="6265475"/>
          </a:xfrm>
          <a:solidFill>
            <a:srgbClr val="D96422"/>
          </a:solidFill>
        </p:grpSpPr>
        <p:sp>
          <p:nvSpPr>
            <p:cNvPr id="15" name="Rechthoek 14"/>
            <p:cNvSpPr>
              <a:spLocks/>
            </p:cNvSpPr>
            <p:nvPr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ige driehoek 16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480280" y="5585918"/>
            <a:ext cx="2848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LEEFMILIEU,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NATUUR &amp; ENERGIE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3494210" y="5580658"/>
            <a:ext cx="2299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RUIMTE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VLAANDEREN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58" y="640020"/>
            <a:ext cx="18487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01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16/10/19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579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6D8B2B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6D8B2B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6D8B2B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16/10/19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6D8B2B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760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16/10/19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077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9"/>
          <a:stretch/>
        </p:blipFill>
        <p:spPr>
          <a:xfrm>
            <a:off x="2152515" y="294914"/>
            <a:ext cx="6707294" cy="6266950"/>
          </a:xfrm>
          <a:prstGeom prst="rect">
            <a:avLst/>
          </a:prstGeom>
        </p:spPr>
      </p:pic>
      <p:grpSp>
        <p:nvGrpSpPr>
          <p:cNvPr id="14" name="Groeperen 15"/>
          <p:cNvGrpSpPr/>
          <p:nvPr userDrawn="1"/>
        </p:nvGrpSpPr>
        <p:grpSpPr>
          <a:xfrm>
            <a:off x="268448" y="294914"/>
            <a:ext cx="5533775" cy="6265475"/>
            <a:chOff x="558818" y="288000"/>
            <a:chExt cx="5762688" cy="6265475"/>
          </a:xfrm>
          <a:solidFill>
            <a:srgbClr val="D96422"/>
          </a:solidFill>
        </p:grpSpPr>
        <p:sp>
          <p:nvSpPr>
            <p:cNvPr id="15" name="Rechthoek 14"/>
            <p:cNvSpPr>
              <a:spLocks/>
            </p:cNvSpPr>
            <p:nvPr/>
          </p:nvSpPr>
          <p:spPr>
            <a:xfrm>
              <a:off x="558818" y="288000"/>
              <a:ext cx="397718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ige driehoek 16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851161" y="2112953"/>
            <a:ext cx="4123872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>
            <p:ph type="subTitle" idx="1"/>
          </p:nvPr>
        </p:nvSpPr>
        <p:spPr>
          <a:xfrm>
            <a:off x="855593" y="4317478"/>
            <a:ext cx="3886097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3" y="662647"/>
            <a:ext cx="1826005" cy="7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6"/>
          <a:stretch/>
        </p:blipFill>
        <p:spPr>
          <a:xfrm>
            <a:off x="318782" y="304777"/>
            <a:ext cx="8498047" cy="6264001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480280" y="5585918"/>
            <a:ext cx="2848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LEEFMILIEU,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NATUUR &amp; ENERGIE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3494210" y="5580658"/>
            <a:ext cx="2299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RUIMTE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VLAANDEREN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24128" y="2098491"/>
            <a:ext cx="4123872" cy="2515865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4134593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13" y="640020"/>
            <a:ext cx="18487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16/10/19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073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85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707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16/10/19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56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6D8B2B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6D8B2B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6D8B2B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16/10/19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6D8B2B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444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16/10/19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30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theme" Target="../theme/them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theme" Target="../theme/theme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16/10/19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69955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13" r:id="rId3"/>
    <p:sldLayoutId id="2147483719" r:id="rId4"/>
    <p:sldLayoutId id="2147483720" r:id="rId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rgbClr val="D96422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200" kern="1200" spc="0" baseline="0">
          <a:solidFill>
            <a:srgbClr val="6D8B2B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200" kern="1200" spc="0" baseline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9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0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700490"/>
            <a:ext cx="7416000" cy="425173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16/10/19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rgbClr val="D96422"/>
          </a:solidFill>
          <a:ln>
            <a:solidFill>
              <a:srgbClr val="C9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5921675"/>
            <a:ext cx="1761688" cy="7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6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rgbClr val="D96422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200" kern="1200" spc="0">
          <a:solidFill>
            <a:srgbClr val="D96422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8"/>
        </a:buBlip>
        <a:defRPr sz="22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0"/>
        </a:buBlip>
        <a:defRPr sz="2000" kern="1200" spc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700490"/>
            <a:ext cx="7416000" cy="425173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16/10/19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rgbClr val="D96422"/>
          </a:solidFill>
          <a:ln>
            <a:solidFill>
              <a:srgbClr val="C9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5921675"/>
            <a:ext cx="1761688" cy="7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rgbClr val="D96422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200" kern="1200" spc="0">
          <a:solidFill>
            <a:srgbClr val="D96422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8"/>
        </a:buBlip>
        <a:defRPr sz="22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0"/>
        </a:buBlip>
        <a:defRPr sz="2000" kern="1200" spc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657" y="2124105"/>
            <a:ext cx="4479123" cy="2287150"/>
          </a:xfrm>
        </p:spPr>
        <p:txBody>
          <a:bodyPr/>
          <a:lstStyle/>
          <a:p>
            <a:r>
              <a:rPr lang="nl-BE" sz="4000" dirty="0"/>
              <a:t>werkgroep OMV</a:t>
            </a:r>
            <a:br>
              <a:rPr lang="nl-BE" sz="4000" dirty="0"/>
            </a:br>
            <a:r>
              <a:rPr lang="nl-BE" sz="4000" dirty="0"/>
              <a:t>IT-dienst</a:t>
            </a:r>
            <a:br>
              <a:rPr lang="nl-BE" sz="4000" dirty="0"/>
            </a:br>
            <a:r>
              <a:rPr lang="nl-BE" sz="2000" dirty="0"/>
              <a:t>16 oktober 2019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1161" y="4706584"/>
            <a:ext cx="3886097" cy="672811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935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25C8C-D29F-B146-9E8B-25F90E37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 procedure ‘zaak der wegen’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9D257E-A978-904A-BFF9-1F299BD90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Nog overleg bezig met departement MOW</a:t>
            </a:r>
          </a:p>
          <a:p>
            <a:r>
              <a:rPr lang="nl-BE" dirty="0"/>
              <a:t>Vermoedelijk wijzigingen regelgeving ifv afstemming</a:t>
            </a:r>
          </a:p>
          <a:p>
            <a:r>
              <a:rPr lang="nl-BE" dirty="0"/>
              <a:t>Enige impact VANDAAG: </a:t>
            </a:r>
          </a:p>
          <a:p>
            <a:pPr lvl="1"/>
            <a:r>
              <a:rPr lang="nl-BE" dirty="0"/>
              <a:t>toevoegen contactpunt bij provincies ifv adviesvraag ‘zaak der wegen’</a:t>
            </a:r>
          </a:p>
          <a:p>
            <a:r>
              <a:rPr lang="nl-BE"/>
              <a:t>Evolutie afspraken/procedure wordt opgevolgd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285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6" y="404664"/>
            <a:ext cx="8444820" cy="720080"/>
          </a:xfrm>
        </p:spPr>
        <p:txBody>
          <a:bodyPr/>
          <a:lstStyle/>
          <a:p>
            <a:pPr lvl="3"/>
            <a:r>
              <a:rPr lang="nl-BE" sz="28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  <a:t>Varia</a:t>
            </a:r>
            <a:br>
              <a:rPr lang="nl-BE" sz="2800" dirty="0"/>
            </a:br>
            <a:br>
              <a:rPr lang="nl-BE" sz="37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</a:br>
            <a:endParaRPr lang="nl-BE" sz="3700" kern="1200" dirty="0">
              <a:solidFill>
                <a:srgbClr val="D96422"/>
              </a:solidFill>
              <a:latin typeface="FlandersArtSans-Bold" panose="000008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5114"/>
            <a:ext cx="9081417" cy="4680520"/>
          </a:xfrm>
        </p:spPr>
        <p:txBody>
          <a:bodyPr/>
          <a:lstStyle/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A7075C6-0D92-A047-BE18-202D866EBB0E}"/>
              </a:ext>
            </a:extLst>
          </p:cNvPr>
          <p:cNvSpPr txBox="1">
            <a:spLocks/>
          </p:cNvSpPr>
          <p:nvPr/>
        </p:nvSpPr>
        <p:spPr>
          <a:xfrm>
            <a:off x="1235618" y="1124744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kern="1200" spc="0" baseline="0">
                <a:solidFill>
                  <a:srgbClr val="6D8B2B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2200" kern="1200" spc="0" baseline="0">
                <a:solidFill>
                  <a:srgbClr val="6D8B2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5"/>
              </a:buBlip>
              <a:tabLst/>
              <a:defRPr sz="200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/>
              <a:t>Problematiek ‘openstaande ingediende dossiers’</a:t>
            </a:r>
          </a:p>
          <a:p>
            <a:pPr lvl="1"/>
            <a:r>
              <a:rPr lang="nl-BE" sz="1800" dirty="0"/>
              <a:t>Bij nazicht in september ca. 700 projecten waar status op 93 dagen na indienen nog steeds op ‘project ingediend’! Sommige daarvan waren ondertussen al ‘(analoog?) beslist’ en ‘aangeplakt’</a:t>
            </a:r>
          </a:p>
          <a:p>
            <a:pPr lvl="1"/>
            <a:r>
              <a:rPr lang="nl-BE" sz="1800" dirty="0"/>
              <a:t>Verhinderen in toepassingen VVO dat procedure analoog worden afgehandeld zonder digitale update in Omgevingsloket (Rechtsonzekerheid voor burger want beslissing juridisch onwettig!!) (bv. analoge ‘actie’ maar mogelijk na ‘digitale’)</a:t>
            </a:r>
          </a:p>
          <a:p>
            <a:pPr lvl="1"/>
            <a:r>
              <a:rPr lang="nl-BE" sz="1800" dirty="0"/>
              <a:t>Termijncontrole in toepassingen VVO?</a:t>
            </a:r>
          </a:p>
          <a:p>
            <a:r>
              <a:rPr lang="nl-BE" b="1" dirty="0"/>
              <a:t>Chatbot</a:t>
            </a:r>
          </a:p>
          <a:p>
            <a:pPr lvl="1"/>
            <a:r>
              <a:rPr lang="nl-BE" sz="1800" dirty="0"/>
              <a:t>= via AI ondersteunde automatische antwoorden op basisvragen helpdesk</a:t>
            </a:r>
          </a:p>
          <a:p>
            <a:pPr lvl="1"/>
            <a:r>
              <a:rPr lang="nl-BE" sz="1800" dirty="0"/>
              <a:t>Actief in productie</a:t>
            </a:r>
          </a:p>
          <a:p>
            <a:pPr lvl="1"/>
            <a:r>
              <a:rPr lang="nl-BE" sz="1800" dirty="0"/>
              <a:t>Wel nog ‘leerproces’ nodig</a:t>
            </a:r>
          </a:p>
          <a:p>
            <a:pPr lvl="1"/>
            <a:r>
              <a:rPr lang="nl-BE" sz="1800" b="1" dirty="0"/>
              <a:t>In toekomst: contact helpdesk eerst via chatbot, indien dan nog vragen, telefoon of mail</a:t>
            </a:r>
          </a:p>
          <a:p>
            <a:r>
              <a:rPr lang="nl-BE" dirty="0"/>
              <a:t>Aparte ‘</a:t>
            </a:r>
            <a:r>
              <a:rPr lang="nl-BE" b="1" dirty="0"/>
              <a:t>release notes</a:t>
            </a:r>
            <a:r>
              <a:rPr lang="nl-BE" dirty="0"/>
              <a:t>’ voor functionaliteiten oefen 2</a:t>
            </a:r>
          </a:p>
          <a:p>
            <a:r>
              <a:rPr lang="nl-BE" dirty="0"/>
              <a:t>Volgend </a:t>
            </a:r>
            <a:r>
              <a:rPr lang="nl-BE" b="1" dirty="0"/>
              <a:t>skype-overleg</a:t>
            </a:r>
            <a:r>
              <a:rPr lang="nl-BE" dirty="0"/>
              <a:t> ingepland op dinsdag 22 oktober</a:t>
            </a:r>
          </a:p>
          <a:p>
            <a:r>
              <a:rPr lang="nl-BE" sz="1800" dirty="0"/>
              <a:t>…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002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222739" y="2283352"/>
            <a:ext cx="7416000" cy="3672000"/>
          </a:xfrm>
        </p:spPr>
        <p:txBody>
          <a:bodyPr/>
          <a:lstStyle/>
          <a:p>
            <a:r>
              <a:rPr lang="nl-NL" dirty="0" err="1"/>
              <a:t>Svz</a:t>
            </a:r>
            <a:r>
              <a:rPr lang="nl-NL" dirty="0"/>
              <a:t> Beroepschrift als case </a:t>
            </a:r>
          </a:p>
          <a:p>
            <a:r>
              <a:rPr lang="nl-NL" dirty="0" err="1"/>
              <a:t>Svz</a:t>
            </a:r>
            <a:r>
              <a:rPr lang="nl-NL" dirty="0"/>
              <a:t> </a:t>
            </a:r>
            <a:r>
              <a:rPr lang="nl-NL" dirty="0" err="1"/>
              <a:t>Projectinhoudversies</a:t>
            </a:r>
            <a:endParaRPr lang="nl-NL" dirty="0"/>
          </a:p>
          <a:p>
            <a:r>
              <a:rPr lang="nl-NL" dirty="0"/>
              <a:t>planning procedure na beroep RVVB</a:t>
            </a:r>
          </a:p>
          <a:p>
            <a:r>
              <a:rPr lang="nl-NL" dirty="0" err="1"/>
              <a:t>Svz</a:t>
            </a:r>
            <a:r>
              <a:rPr lang="nl-NL" dirty="0"/>
              <a:t> Verzameldecreet</a:t>
            </a:r>
          </a:p>
          <a:p>
            <a:r>
              <a:rPr lang="nl-NL" dirty="0" err="1"/>
              <a:t>Svz</a:t>
            </a:r>
            <a:r>
              <a:rPr lang="nl-NL" dirty="0"/>
              <a:t> impact procedure “zaak der wegen”</a:t>
            </a:r>
          </a:p>
          <a:p>
            <a:r>
              <a:rPr lang="nl-NL" dirty="0"/>
              <a:t>Regeerakkoord 2019 - 2024</a:t>
            </a:r>
          </a:p>
          <a:p>
            <a:r>
              <a:rPr lang="nl-NL" dirty="0"/>
              <a:t>Varia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87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32F37-5F06-1743-9187-AA8000AC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Svz beroepschrift als 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9168D-0C45-8444-BAB2-09AE450E56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Alle functionaliteiten beschikbaar in oefen 2 sinds 23 september</a:t>
            </a:r>
          </a:p>
          <a:p>
            <a:r>
              <a:rPr lang="nl-BE" dirty="0"/>
              <a:t>Laatste bugfixes op 17/10 naar oefen 2</a:t>
            </a:r>
          </a:p>
          <a:p>
            <a:endParaRPr lang="nl-BE" dirty="0"/>
          </a:p>
          <a:p>
            <a:r>
              <a:rPr lang="nl-BE" dirty="0"/>
              <a:t>Derde personen zullen hun beroep kunnen aanpassen, intrekken, opvolgen,…</a:t>
            </a:r>
          </a:p>
          <a:p>
            <a:r>
              <a:rPr lang="nl-BE" dirty="0"/>
              <a:t>Meerdere personen mogelijk als ‘beroepsindiener’</a:t>
            </a:r>
          </a:p>
          <a:p>
            <a:r>
              <a:rPr lang="nl-BE" dirty="0"/>
              <a:t>Toegang voor beroepsindiener tot acties laatste aanleg</a:t>
            </a:r>
          </a:p>
          <a:p>
            <a:r>
              <a:rPr lang="nl-BE" dirty="0"/>
              <a:t>Alle communicatie via het omgevingsloket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Voorstel start productie: ma 13 januari 2020</a:t>
            </a:r>
          </a:p>
        </p:txBody>
      </p:sp>
    </p:spTree>
    <p:extLst>
      <p:ext uri="{BB962C8B-B14F-4D97-AF65-F5344CB8AC3E}">
        <p14:creationId xmlns:p14="http://schemas.microsoft.com/office/powerpoint/2010/main" val="98163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6DA01-53F7-5C42-8CF8-B440090D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Svz projectinhoudversies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AA0B1A-304A-4448-84D3-1B8BB37928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‘on hold’ ifv aanpassingen parameters (dump 71)</a:t>
            </a:r>
          </a:p>
          <a:p>
            <a:r>
              <a:rPr lang="nl-BE" dirty="0"/>
              <a:t>Ontwikkeling normaal klaar 15 november</a:t>
            </a:r>
          </a:p>
          <a:p>
            <a:r>
              <a:rPr lang="nl-BE" dirty="0"/>
              <a:t>29 november naar oefen 2</a:t>
            </a:r>
          </a:p>
          <a:p>
            <a:r>
              <a:rPr lang="nl-BE" dirty="0"/>
              <a:t>Ondertussen inzet op selenium-testen en ‘filter projectlijst’ loket</a:t>
            </a:r>
          </a:p>
        </p:txBody>
      </p:sp>
    </p:spTree>
    <p:extLst>
      <p:ext uri="{BB962C8B-B14F-4D97-AF65-F5344CB8AC3E}">
        <p14:creationId xmlns:p14="http://schemas.microsoft.com/office/powerpoint/2010/main" val="326458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6" y="404664"/>
            <a:ext cx="8444820" cy="720080"/>
          </a:xfrm>
        </p:spPr>
        <p:txBody>
          <a:bodyPr/>
          <a:lstStyle/>
          <a:p>
            <a:pPr lvl="3"/>
            <a:r>
              <a:rPr lang="nl-BE" sz="28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  <a:t>Analyse procedure na beroep RVVB</a:t>
            </a:r>
            <a:br>
              <a:rPr lang="nl-BE" sz="2800" dirty="0"/>
            </a:br>
            <a:br>
              <a:rPr lang="nl-BE" sz="37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</a:br>
            <a:endParaRPr lang="nl-BE" sz="3700" kern="1200" dirty="0">
              <a:solidFill>
                <a:srgbClr val="D96422"/>
              </a:solidFill>
              <a:latin typeface="FlandersArtSans-Bold" panose="000008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5114"/>
            <a:ext cx="9081417" cy="4680520"/>
          </a:xfrm>
        </p:spPr>
        <p:txBody>
          <a:bodyPr/>
          <a:lstStyle/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6756" y="944265"/>
            <a:ext cx="8136904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dirty="0"/>
          </a:p>
          <a:p>
            <a:pPr marL="0" lvl="1"/>
            <a:r>
              <a:rPr lang="nl-NL" sz="1700" b="1" dirty="0"/>
              <a:t>Actie ‘opstart procedure na beroep RVVB’ </a:t>
            </a:r>
            <a:r>
              <a:rPr lang="nl-NL" sz="1700" dirty="0"/>
              <a:t>(door VVO)</a:t>
            </a:r>
            <a:endParaRPr lang="nl-NL" sz="17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700" dirty="0"/>
              <a:t>Geeft toegang tot project aan RVVB (</a:t>
            </a:r>
            <a:r>
              <a:rPr lang="nl-NL" sz="1700" dirty="0" err="1"/>
              <a:t>ipv</a:t>
            </a:r>
            <a:r>
              <a:rPr lang="nl-NL" sz="1700" dirty="0"/>
              <a:t> ‘betekening derde’)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700" dirty="0"/>
              <a:t>Nieuwe fase ‘procedure na beroep RVVB’</a:t>
            </a:r>
          </a:p>
          <a:p>
            <a:endParaRPr lang="nl-BE" b="1" dirty="0"/>
          </a:p>
          <a:p>
            <a:r>
              <a:rPr lang="nl-BE" b="1" dirty="0"/>
              <a:t>Fase ‘procedure na beroep RVVB’ </a:t>
            </a:r>
            <a:r>
              <a:rPr lang="nl-BE" dirty="0"/>
              <a:t>(door RVVB of VVO)</a:t>
            </a: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Actie ‘bijkomende informatie voor RVVB’ (door VVO)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Actie ‘schorsing door RVVB’ (door RVVB of VVO)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Actie ‘opheffing van schorsing RVVB’ (door RVVB of VVO)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Actie ‘stopzetten beroep RVVB’ (door RVVB of VVO)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Actie ‘registreren beslissing RVVB’</a:t>
            </a:r>
            <a:r>
              <a:rPr lang="nl-BE" dirty="0"/>
              <a:t> (door RVVB of VVO)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Beroep verworpen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Bestuurlijke lus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Aanvraag/melding geweigerd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Beslissing (gedeeltelijk) vernietigd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Herevalueren</a:t>
            </a:r>
            <a:r>
              <a:rPr lang="nl-NL" dirty="0"/>
              <a:t> beroepschrift(en)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Actie ‘registreren aangepaste beslissing RVVB’</a:t>
            </a:r>
            <a:r>
              <a:rPr lang="nl-BE" dirty="0"/>
              <a:t> (door RVVB of VVO)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Actie ‘opstarten procedure RVS’ </a:t>
            </a:r>
            <a:r>
              <a:rPr lang="nl-BE" dirty="0"/>
              <a:t>(door RVVB of VVO)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Actie ‘registreren uitspraak RVS’</a:t>
            </a:r>
            <a:r>
              <a:rPr lang="nl-BE" dirty="0"/>
              <a:t> (door RVVB of VVO)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Alle acties voorzien in de betreffende oorspronkelijke fase (eerste aanleg/laatse aanleg/melding)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0" lvl="1" indent="-180975"/>
            <a:endParaRPr lang="nl-NL" sz="1700" b="1" dirty="0"/>
          </a:p>
          <a:p>
            <a:pPr marL="0" lvl="1"/>
            <a:endParaRPr lang="nl-NL" sz="1700" dirty="0"/>
          </a:p>
          <a:p>
            <a:pPr marL="0" lvl="1"/>
            <a:endParaRPr lang="nl-NL" sz="1700" dirty="0"/>
          </a:p>
          <a:p>
            <a:pPr marL="0" lvl="1"/>
            <a:r>
              <a:rPr lang="nl-NL" sz="1700" dirty="0"/>
              <a:t> </a:t>
            </a:r>
            <a:endParaRPr lang="nl-NL" dirty="0"/>
          </a:p>
          <a:p>
            <a:pPr lvl="1" algn="l"/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lvl="2" algn="l"/>
            <a:endParaRPr lang="nl-BE" dirty="0"/>
          </a:p>
          <a:p>
            <a:pPr lvl="1"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r>
              <a:rPr lang="nl-BE" dirty="0"/>
              <a:t>				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09489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6" y="404664"/>
            <a:ext cx="8444820" cy="720080"/>
          </a:xfrm>
        </p:spPr>
        <p:txBody>
          <a:bodyPr/>
          <a:lstStyle/>
          <a:p>
            <a:pPr lvl="3"/>
            <a:r>
              <a:rPr lang="nl-BE" sz="28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  <a:t>Planning procedure na beroep RVVB</a:t>
            </a:r>
            <a:br>
              <a:rPr lang="nl-BE" sz="2800" dirty="0"/>
            </a:br>
            <a:br>
              <a:rPr lang="nl-BE" sz="37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</a:br>
            <a:endParaRPr lang="nl-BE" sz="3700" kern="1200" dirty="0">
              <a:solidFill>
                <a:srgbClr val="D96422"/>
              </a:solidFill>
              <a:latin typeface="FlandersArtSans-Bold" panose="000008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5114"/>
            <a:ext cx="9081417" cy="4680520"/>
          </a:xfrm>
        </p:spPr>
        <p:txBody>
          <a:bodyPr/>
          <a:lstStyle/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6756" y="944265"/>
            <a:ext cx="8136904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0" lvl="1" indent="-180975"/>
            <a:endParaRPr lang="nl-NL" sz="1700" b="1" dirty="0"/>
          </a:p>
          <a:p>
            <a:pPr marL="0" lvl="1"/>
            <a:endParaRPr lang="nl-NL" sz="1700" dirty="0"/>
          </a:p>
          <a:p>
            <a:pPr marL="0" lvl="1"/>
            <a:endParaRPr lang="nl-NL" sz="1700" dirty="0"/>
          </a:p>
          <a:p>
            <a:pPr marL="0" lvl="1"/>
            <a:r>
              <a:rPr lang="nl-NL" sz="1700" dirty="0"/>
              <a:t> </a:t>
            </a:r>
            <a:endParaRPr lang="nl-NL" dirty="0"/>
          </a:p>
          <a:p>
            <a:pPr lvl="1" algn="l"/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lvl="2" algn="l"/>
            <a:endParaRPr lang="nl-BE" dirty="0"/>
          </a:p>
          <a:p>
            <a:pPr lvl="1"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r>
              <a:rPr lang="nl-BE" dirty="0"/>
              <a:t>				</a:t>
            </a:r>
            <a:endParaRPr lang="nl-BE" sz="16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2AA2850-A2C6-B947-9C3C-76A06E7A7461}"/>
              </a:ext>
            </a:extLst>
          </p:cNvPr>
          <p:cNvSpPr txBox="1">
            <a:spLocks/>
          </p:cNvSpPr>
          <p:nvPr/>
        </p:nvSpPr>
        <p:spPr>
          <a:xfrm>
            <a:off x="656884" y="2273634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kern="1200" spc="0" baseline="0">
                <a:solidFill>
                  <a:srgbClr val="6D8B2B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2200" kern="1200" spc="0" baseline="0">
                <a:solidFill>
                  <a:srgbClr val="6D8B2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5"/>
              </a:buBlip>
              <a:tabLst/>
              <a:defRPr sz="200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Na ontwikkeling projectinhoudversies : 2 december 2019 klaar</a:t>
            </a:r>
          </a:p>
          <a:p>
            <a:r>
              <a:rPr lang="nl-BE" dirty="0"/>
              <a:t>Oefen : 13 december 2019</a:t>
            </a:r>
          </a:p>
          <a:p>
            <a:r>
              <a:rPr lang="nl-BE" dirty="0"/>
              <a:t>Asap naar productie (nieuwe acties kunnen via loket uitgevoerd worden) : voorstel: 13 januari 2020</a:t>
            </a:r>
          </a:p>
        </p:txBody>
      </p:sp>
    </p:spTree>
    <p:extLst>
      <p:ext uri="{BB962C8B-B14F-4D97-AF65-F5344CB8AC3E}">
        <p14:creationId xmlns:p14="http://schemas.microsoft.com/office/powerpoint/2010/main" val="366944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83CB0-649E-9D4E-857A-31D45361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Aanpassingen ifv verzameldecreet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7C476B-99FC-D54D-914B-71B38E73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818" y="1141480"/>
            <a:ext cx="7444800" cy="4352400"/>
          </a:xfrm>
        </p:spPr>
        <p:txBody>
          <a:bodyPr/>
          <a:lstStyle/>
          <a:p>
            <a:r>
              <a:rPr lang="nl-BE" dirty="0"/>
              <a:t>Verplicht digitaal melding klasse 3</a:t>
            </a:r>
          </a:p>
          <a:p>
            <a:r>
              <a:rPr lang="nl-BE" dirty="0"/>
              <a:t>Enkel lokale besturen als bevoegde overheid voor meldingen</a:t>
            </a:r>
          </a:p>
          <a:p>
            <a:r>
              <a:rPr lang="nl-BE" dirty="0"/>
              <a:t>Verhinderen rubrieken klasse 1 en 2 bij meldingen klasse 3</a:t>
            </a:r>
          </a:p>
          <a:p>
            <a:r>
              <a:rPr lang="nl-BE" dirty="0"/>
              <a:t>Systeem-gebeurtenis ‘registreer_stilzwijgende_aktename’</a:t>
            </a:r>
          </a:p>
          <a:p>
            <a:pPr lvl="1"/>
            <a:r>
              <a:rPr lang="nl-BE" sz="1800" dirty="0"/>
              <a:t>2 termijnen (31 dagen en 21 dagen)</a:t>
            </a:r>
          </a:p>
          <a:p>
            <a:pPr lvl="1"/>
            <a:r>
              <a:rPr lang="nl-BE" sz="1800" dirty="0"/>
              <a:t>Inclusief genereren ‘tekst affiche’ ifv aanplakking : Opgelet! Nog altijd A2 affiche nodig aan te leveren door gemeente (om A4 afdruk op te kleven)</a:t>
            </a:r>
          </a:p>
          <a:p>
            <a:pPr lvl="1"/>
            <a:r>
              <a:rPr lang="nl-BE" sz="1800" dirty="0"/>
              <a:t>Vermoedelijk nieuw datablok (impact op betreffende webservice!)</a:t>
            </a:r>
          </a:p>
          <a:p>
            <a:pPr lvl="1"/>
            <a:r>
              <a:rPr lang="nl-BE" sz="1800" dirty="0"/>
              <a:t>Publicatie aktename op ‘publiek loket’</a:t>
            </a:r>
          </a:p>
          <a:p>
            <a:pPr lvl="1"/>
            <a:r>
              <a:rPr lang="nl-BE" sz="1800" dirty="0"/>
              <a:t>Probleem ‘analoge meldingen’ (wordt juridisch bekeken)</a:t>
            </a:r>
          </a:p>
          <a:p>
            <a:pPr lvl="1"/>
            <a:r>
              <a:rPr lang="nl-BE" sz="1800" dirty="0"/>
              <a:t>AANDACHTSPUNT: lokaal bestuur blijft verantwoordelijk voor ‘betekening derde’ bij bepaalde rubrieken in een klasse 3 aan Aquafin, VLM en/of VMM</a:t>
            </a:r>
          </a:p>
          <a:p>
            <a:pPr lvl="1"/>
            <a:r>
              <a:rPr lang="nl-BE" sz="1800" dirty="0"/>
              <a:t>AANDACHTSPUNT 2: aanpassing regelgeving (decreet!) nodig voor analoge meldingen en aanvragen in faciliteitengemeenten </a:t>
            </a:r>
          </a:p>
          <a:p>
            <a:r>
              <a:rPr lang="nl-BE" dirty="0"/>
              <a:t>Aantal projecttypes (overdracht, stopzetting, …) die verwand zijn met ‘melding’ maar met afwijkende bepalingen van meldingsprocedures: worden ook ‘aangepast’ naar aanleiding van aanpassingen ifv verzameldecreet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823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83CB0-649E-9D4E-857A-31D45361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Aanpassingen ifv verzameldecreet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7C476B-99FC-D54D-914B-71B38E73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818" y="1252800"/>
            <a:ext cx="7444800" cy="4352400"/>
          </a:xfrm>
        </p:spPr>
        <p:txBody>
          <a:bodyPr/>
          <a:lstStyle/>
          <a:p>
            <a:r>
              <a:rPr lang="nl-BE" dirty="0"/>
              <a:t>Bijstelling voorwaarden</a:t>
            </a:r>
          </a:p>
          <a:p>
            <a:pPr lvl="1"/>
            <a:r>
              <a:rPr lang="nl-BE" dirty="0"/>
              <a:t>Enkel voorzien voor ‘vergunninghouder/exploitant’ (ifv SH, KH of VW)</a:t>
            </a:r>
          </a:p>
          <a:p>
            <a:pPr lvl="1"/>
            <a:r>
              <a:rPr lang="nl-BE" dirty="0"/>
              <a:t>Wijziging projecttype OMV2017_BIJST_MILV_EXPL</a:t>
            </a:r>
          </a:p>
          <a:p>
            <a:pPr lvl="2"/>
            <a:r>
              <a:rPr lang="nl-BE" dirty="0"/>
              <a:t>Toevoegen situering SH, KH, VW</a:t>
            </a:r>
          </a:p>
          <a:p>
            <a:pPr lvl="2"/>
            <a:r>
              <a:rPr lang="nl-BE" dirty="0"/>
              <a:t>Manueel ingeven locatie en bij te stellen voorwaarden</a:t>
            </a:r>
          </a:p>
          <a:p>
            <a:pPr lvl="2"/>
            <a:r>
              <a:rPr lang="nl-BE" dirty="0"/>
              <a:t>Nieuw dossieronderdeel ‘bijstellen voorwaarden’ bij de verschillende topvoorwerpen (bestaat al voor IIOA)</a:t>
            </a:r>
          </a:p>
          <a:p>
            <a:pPr lvl="1"/>
            <a:r>
              <a:rPr lang="nl-BE" dirty="0"/>
              <a:t>Indien vergunninghouder niet gelijk aan ‘aanvrager’, toevoegen ‘bewijs’ bij EXTRA INFORMATIE</a:t>
            </a:r>
          </a:p>
          <a:p>
            <a:pPr lvl="1"/>
            <a:r>
              <a:rPr lang="nl-BE" dirty="0"/>
              <a:t>AANDACHTSPUNT: mogelijk verschil tussen ‘bijstelling voorwaarden VERGUNNING’ en ‘bijstelling voorwaarden IIOA (gecoördineerde toestand) zoals gekend uit een oudere ‘vergunning’ ‘ : te bekijken bij ‘structurele beslissingsinhoud’ (ook juridisch)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185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83CB0-649E-9D4E-857A-31D45361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Svz verzameldecreet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7C476B-99FC-D54D-914B-71B38E73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Uitvoeringsbesluit in opmaak</a:t>
            </a:r>
          </a:p>
          <a:p>
            <a:r>
              <a:rPr lang="nl-BE" dirty="0"/>
              <a:t>Druk vanuit sector heel groot (ifv ‘stilzwijgende aktename’)</a:t>
            </a:r>
          </a:p>
          <a:p>
            <a:r>
              <a:rPr lang="nl-BE" dirty="0"/>
              <a:t>Aanpassingen parameters ingepland voor november</a:t>
            </a:r>
          </a:p>
          <a:p>
            <a:r>
              <a:rPr lang="nl-BE" dirty="0"/>
              <a:t>Ontwikkeling voorzien in december/januari</a:t>
            </a:r>
          </a:p>
          <a:p>
            <a:pPr lvl="1"/>
            <a:r>
              <a:rPr lang="nl-BE" dirty="0"/>
              <a:t>Aantal geen impact op ‘huidige’ meldingsprocedure of acties en diensten (gaan asap naar productie)</a:t>
            </a:r>
          </a:p>
          <a:p>
            <a:pPr lvl="1"/>
            <a:r>
              <a:rPr lang="nl-BE" dirty="0"/>
              <a:t>Aantal enkel wanneer uitvoeringsbesluit in werking treedt: blijven in oefen 2</a:t>
            </a:r>
          </a:p>
          <a:p>
            <a:pPr lvl="1"/>
            <a:r>
              <a:rPr lang="nl-BE" dirty="0"/>
              <a:t>Aantal ifv bijsturing ‘meldings-procedures’: af te spreken 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4662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43186c612d74334bdc4dceafe33b92bcfd1acb"/>
</p:tagLst>
</file>

<file path=ppt/theme/theme1.xml><?xml version="1.0" encoding="utf-8"?>
<a:theme xmlns:a="http://schemas.openxmlformats.org/drawingml/2006/main" name="huisstijlpresentatie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Presentatie_Omgevingsvergunning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3.xml><?xml version="1.0" encoding="utf-8"?>
<a:theme xmlns:a="http://schemas.openxmlformats.org/drawingml/2006/main" name="1_Presentatie_Omgevingsvergunning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EC4C9789715A4BA9B1369FB86A2C70" ma:contentTypeVersion="0" ma:contentTypeDescription="Een nieuw document maken." ma:contentTypeScope="" ma:versionID="b1a2d5ed40e1b4489dad15b2b8f94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d98833e19d1f2353c11efca4d6da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7E256BE-F697-4923-8B27-72E52FB3F9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23681-F269-4A8B-9CB7-ED4BFD866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E1D3C2-DF2E-4F98-9A26-A54280673A7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huisstijlpresentatie</Template>
  <TotalTime>6379</TotalTime>
  <Words>926</Words>
  <Application>Microsoft Macintosh PowerPoint</Application>
  <PresentationFormat>Diavoorstelling (4:3)</PresentationFormat>
  <Paragraphs>149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Calibri</vt:lpstr>
      <vt:lpstr>FlandersArtSans-Bold</vt:lpstr>
      <vt:lpstr>FlandersArtSans-Medium</vt:lpstr>
      <vt:lpstr>FlandersArtSans-Regular</vt:lpstr>
      <vt:lpstr>FlandersArtSerif-Regular</vt:lpstr>
      <vt:lpstr>huisstijlpresentatie</vt:lpstr>
      <vt:lpstr>Presentatie_Omgevingsvergunning</vt:lpstr>
      <vt:lpstr>1_Presentatie_Omgevingsvergunning</vt:lpstr>
      <vt:lpstr>werkgroep OMV IT-dienst 16 oktober 2019</vt:lpstr>
      <vt:lpstr>Agenda</vt:lpstr>
      <vt:lpstr>Svz beroepschrift als case</vt:lpstr>
      <vt:lpstr>Svz projectinhoudversies</vt:lpstr>
      <vt:lpstr>Analyse procedure na beroep RVVB  </vt:lpstr>
      <vt:lpstr>Planning procedure na beroep RVVB  </vt:lpstr>
      <vt:lpstr>Aanpassingen ifv verzameldecreet</vt:lpstr>
      <vt:lpstr>Aanpassingen ifv verzameldecreet</vt:lpstr>
      <vt:lpstr>Svz verzameldecreet</vt:lpstr>
      <vt:lpstr>Impact procedure ‘zaak der wegen’</vt:lpstr>
      <vt:lpstr>Varia  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Huisstijl  Omgeving</dc:title>
  <dc:creator>peter.cabus@rwo.vlaanderen.be</dc:creator>
  <cp:lastModifiedBy>VAN LINDT Paul</cp:lastModifiedBy>
  <cp:revision>291</cp:revision>
  <cp:lastPrinted>2017-01-26T11:49:09Z</cp:lastPrinted>
  <dcterms:created xsi:type="dcterms:W3CDTF">2016-12-05T10:24:08Z</dcterms:created>
  <dcterms:modified xsi:type="dcterms:W3CDTF">2019-10-16T07:21:54Z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LeafRef">
    <vt:lpwstr>sjabloon ppt omgevingsvergunning 18-04-2016.potx</vt:lpwstr>
  </property>
  <property fmtid="{D5CDD505-2E9C-101B-9397-08002B2CF9AE}" pid="3" name="ContentTypeId">
    <vt:lpwstr>0x01010076EC4C9789715A4BA9B1369FB86A2C70</vt:lpwstr>
  </property>
  <property fmtid="{D5CDD505-2E9C-101B-9397-08002B2CF9AE}" pid="4" name="IsMyDocuments">
    <vt:bool>true</vt:bool>
  </property>
</Properties>
</file>