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 id="2147483714" r:id="rId6"/>
  </p:sldMasterIdLst>
  <p:notesMasterIdLst>
    <p:notesMasterId r:id="rId24"/>
  </p:notesMasterIdLst>
  <p:handoutMasterIdLst>
    <p:handoutMasterId r:id="rId25"/>
  </p:handoutMasterIdLst>
  <p:sldIdLst>
    <p:sldId id="351" r:id="rId7"/>
    <p:sldId id="828" r:id="rId8"/>
    <p:sldId id="947" r:id="rId9"/>
    <p:sldId id="948" r:id="rId10"/>
    <p:sldId id="951" r:id="rId11"/>
    <p:sldId id="949" r:id="rId12"/>
    <p:sldId id="393" r:id="rId13"/>
    <p:sldId id="386" r:id="rId14"/>
    <p:sldId id="388" r:id="rId15"/>
    <p:sldId id="952" r:id="rId16"/>
    <p:sldId id="387" r:id="rId17"/>
    <p:sldId id="389" r:id="rId18"/>
    <p:sldId id="390" r:id="rId19"/>
    <p:sldId id="391" r:id="rId20"/>
    <p:sldId id="392" r:id="rId21"/>
    <p:sldId id="953" r:id="rId22"/>
    <p:sldId id="954" r:id="rId23"/>
  </p:sldIdLst>
  <p:sldSz cx="9144000" cy="6858000" type="screen4x3"/>
  <p:notesSz cx="6797675" cy="9928225"/>
  <p:custDataLst>
    <p:tags r:id="rId26"/>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waele, An" initials="DA"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B2B"/>
    <a:srgbClr val="D96422"/>
    <a:srgbClr val="D26C24"/>
    <a:srgbClr val="646464"/>
    <a:srgbClr val="9B9B9B"/>
    <a:srgbClr val="C98D3A"/>
    <a:srgbClr val="FFFF00"/>
    <a:srgbClr val="717171"/>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2" autoAdjust="0"/>
    <p:restoredTop sz="86394" autoAdjust="0"/>
  </p:normalViewPr>
  <p:slideViewPr>
    <p:cSldViewPr snapToGrid="0" showGuides="1">
      <p:cViewPr varScale="1">
        <p:scale>
          <a:sx n="114" d="100"/>
          <a:sy n="114" d="100"/>
        </p:scale>
        <p:origin x="1840" y="176"/>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312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BEFC7F27-3F35-C348-A7B2-F69A620161E2}" type="datetimeFigureOut">
              <a:rPr lang="nl-NL" smtClean="0"/>
              <a:t>09-10-18</a:t>
            </a:fld>
            <a:endParaRPr lang="nl-NL"/>
          </a:p>
        </p:txBody>
      </p:sp>
      <p:sp>
        <p:nvSpPr>
          <p:cNvPr id="4" name="Tijdelijke aanduiding voor voettekst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38" y="9288613"/>
            <a:ext cx="1027377" cy="44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6A937DD8-B20A-47A6-AA94-FD478FAA3C28}" type="datetimeFigureOut">
              <a:rPr lang="nl-BE" smtClean="0"/>
              <a:pPr/>
              <a:t>9/10/18</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dirty="0"/>
          </a:p>
          <a:p>
            <a:endParaRPr lang="en-US" dirty="0"/>
          </a:p>
        </p:txBody>
      </p:sp>
      <p:sp>
        <p:nvSpPr>
          <p:cNvPr id="4" name="Date Placeholder 3"/>
          <p:cNvSpPr>
            <a:spLocks noGrp="1"/>
          </p:cNvSpPr>
          <p:nvPr>
            <p:ph type="dt" idx="10"/>
          </p:nvPr>
        </p:nvSpPr>
        <p:spPr/>
        <p:txBody>
          <a:bodyPr/>
          <a:lstStyle/>
          <a:p>
            <a:fld id="{D8873132-C5DB-4446-94E5-5B190893A6E5}" type="datetime3">
              <a:rPr lang="nl-BE" smtClean="0"/>
              <a:pPr/>
              <a:t>9.10.2018</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2</a:t>
            </a:fld>
            <a:endParaRPr lang="en-GB" b="1"/>
          </a:p>
        </p:txBody>
      </p:sp>
    </p:spTree>
    <p:extLst>
      <p:ext uri="{BB962C8B-B14F-4D97-AF65-F5344CB8AC3E}">
        <p14:creationId xmlns:p14="http://schemas.microsoft.com/office/powerpoint/2010/main" val="411458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9.10.2018</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3</a:t>
            </a:fld>
            <a:endParaRPr lang="en-GB" b="1"/>
          </a:p>
        </p:txBody>
      </p:sp>
    </p:spTree>
    <p:extLst>
      <p:ext uri="{BB962C8B-B14F-4D97-AF65-F5344CB8AC3E}">
        <p14:creationId xmlns:p14="http://schemas.microsoft.com/office/powerpoint/2010/main" val="266882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9.10.2018</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4</a:t>
            </a:fld>
            <a:endParaRPr lang="en-GB" b="1"/>
          </a:p>
        </p:txBody>
      </p:sp>
    </p:spTree>
    <p:extLst>
      <p:ext uri="{BB962C8B-B14F-4D97-AF65-F5344CB8AC3E}">
        <p14:creationId xmlns:p14="http://schemas.microsoft.com/office/powerpoint/2010/main" val="65240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nl-BE" dirty="0"/>
          </a:p>
        </p:txBody>
      </p:sp>
      <p:sp>
        <p:nvSpPr>
          <p:cNvPr id="4" name="Date Placeholder 3"/>
          <p:cNvSpPr>
            <a:spLocks noGrp="1"/>
          </p:cNvSpPr>
          <p:nvPr>
            <p:ph type="dt" idx="10"/>
          </p:nvPr>
        </p:nvSpPr>
        <p:spPr/>
        <p:txBody>
          <a:bodyPr/>
          <a:lstStyle/>
          <a:p>
            <a:fld id="{D8873132-C5DB-4446-94E5-5B190893A6E5}" type="datetime3">
              <a:rPr lang="nl-BE" smtClean="0"/>
              <a:pPr/>
              <a:t>9.10.2018</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5</a:t>
            </a:fld>
            <a:endParaRPr lang="en-GB" b="1"/>
          </a:p>
        </p:txBody>
      </p:sp>
    </p:spTree>
    <p:extLst>
      <p:ext uri="{BB962C8B-B14F-4D97-AF65-F5344CB8AC3E}">
        <p14:creationId xmlns:p14="http://schemas.microsoft.com/office/powerpoint/2010/main" val="78849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a:t>Beslissing na beslissing</a:t>
            </a:r>
            <a:r>
              <a:rPr lang="nl-BE" b="1" baseline="0" dirty="0"/>
              <a:t> : </a:t>
            </a:r>
          </a:p>
          <a:p>
            <a:pPr marL="171450" indent="-171450">
              <a:buFont typeface="Arial" panose="020B0604020202020204" pitchFamily="34" charset="0"/>
              <a:buChar char="•"/>
            </a:pPr>
            <a:r>
              <a:rPr lang="nl-BE" dirty="0"/>
              <a:t>Erratum bij genomen beslissing</a:t>
            </a:r>
          </a:p>
          <a:p>
            <a:pPr marL="171450" indent="-171450">
              <a:buFont typeface="Arial" panose="020B0604020202020204" pitchFamily="34" charset="0"/>
              <a:buChar char="•"/>
            </a:pPr>
            <a:r>
              <a:rPr lang="nl-BE" dirty="0"/>
              <a:t>Beslissing over verdere exploitatie na proefvergunning</a:t>
            </a:r>
          </a:p>
          <a:p>
            <a:pPr marL="171450" indent="-171450">
              <a:buFont typeface="Arial" panose="020B0604020202020204" pitchFamily="34" charset="0"/>
              <a:buChar char="•"/>
            </a:pPr>
            <a:r>
              <a:rPr lang="nl-BE" dirty="0"/>
              <a:t>Heropstart na vernietiging door de Raad voor Vergunningsbetwistingen</a:t>
            </a:r>
          </a:p>
          <a:p>
            <a:pPr marL="171450" indent="-171450">
              <a:buFont typeface="Arial" panose="020B0604020202020204" pitchFamily="34" charset="0"/>
              <a:buChar char="•"/>
            </a:pPr>
            <a:r>
              <a:rPr lang="nl-BE" dirty="0"/>
              <a:t>Nieuwe beslissing na intrekking</a:t>
            </a:r>
          </a:p>
          <a:p>
            <a:r>
              <a:rPr lang="nl-BE" b="1" kern="1200" dirty="0">
                <a:latin typeface="Arial" charset="0"/>
              </a:rPr>
              <a:t>Register omgevingsvergunning en archivering als bewijsspoor</a:t>
            </a:r>
          </a:p>
          <a:p>
            <a:r>
              <a:rPr lang="nl-BE" b="0" kern="1200" dirty="0">
                <a:latin typeface="Arial" charset="0"/>
              </a:rPr>
              <a:t>Specificatie-releases van Projectinhoud Type</a:t>
            </a:r>
          </a:p>
          <a:p>
            <a:pPr marL="171450" indent="-171450">
              <a:buFont typeface="Arial" panose="020B0604020202020204" pitchFamily="34" charset="0"/>
              <a:buChar char="•"/>
            </a:pPr>
            <a:r>
              <a:rPr lang="nl-BE" dirty="0"/>
              <a:t>Door wijzigingen aan de VLAREM-regelgeving, maar ook aan de besluiten betreffende de omgevingsvergunning in het algemeen, kunnen er wijzigingen plaatsvinden aan de te gebruiken rubriekentabel in het kader van de samenstelling van de projectinhoud voor een omgevingsproject of aan formulieronderdelen, handelingen of </a:t>
            </a:r>
            <a:r>
              <a:rPr lang="nl-BE" dirty="0" err="1"/>
              <a:t>datablokken.Deze</a:t>
            </a:r>
            <a:r>
              <a:rPr lang="nl-BE" dirty="0"/>
              <a:t> wijzigingen worden telkens op een specifieke datum van kracht waardoor aanvragen of meldingen ingediend na die datum de aangepaste regelgeving dienen te gebruiken.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BE" b="1" kern="1200" dirty="0">
                <a:latin typeface="Arial" charset="0"/>
              </a:rPr>
              <a:t>Nieuwe verkaveling</a:t>
            </a:r>
            <a:r>
              <a:rPr lang="nl-BE" kern="1200" dirty="0">
                <a:latin typeface="Arial" charset="0"/>
              </a:rPr>
              <a:t>	</a:t>
            </a:r>
          </a:p>
          <a:p>
            <a:pPr marL="0" indent="0">
              <a:buFont typeface="Arial" panose="020B0604020202020204" pitchFamily="34" charset="0"/>
              <a:buNone/>
            </a:pPr>
            <a:endParaRPr lang="nl-BE" b="1" dirty="0"/>
          </a:p>
        </p:txBody>
      </p:sp>
      <p:sp>
        <p:nvSpPr>
          <p:cNvPr id="4" name="Date Placeholder 3"/>
          <p:cNvSpPr>
            <a:spLocks noGrp="1"/>
          </p:cNvSpPr>
          <p:nvPr>
            <p:ph type="dt" idx="10"/>
          </p:nvPr>
        </p:nvSpPr>
        <p:spPr/>
        <p:txBody>
          <a:bodyPr/>
          <a:lstStyle/>
          <a:p>
            <a:fld id="{D8873132-C5DB-4446-94E5-5B190893A6E5}" type="datetime3">
              <a:rPr lang="nl-BE" smtClean="0"/>
              <a:pPr/>
              <a:t>9.10.2018</a:t>
            </a:fld>
            <a:endParaRPr lang="en-GB"/>
          </a:p>
        </p:txBody>
      </p:sp>
      <p:sp>
        <p:nvSpPr>
          <p:cNvPr id="5" name="Footer Placeholder 4"/>
          <p:cNvSpPr>
            <a:spLocks noGrp="1"/>
          </p:cNvSpPr>
          <p:nvPr>
            <p:ph type="ftr" sz="quarter" idx="11"/>
          </p:nvPr>
        </p:nvSpPr>
        <p:spPr/>
        <p:txBody>
          <a:bodyPr/>
          <a:lstStyle/>
          <a:p>
            <a:r>
              <a:rPr lang="en-GB"/>
              <a:t>Kies 'Beeld &gt; Koptekst en voettekst' om de voettekst in te voegen</a:t>
            </a:r>
          </a:p>
        </p:txBody>
      </p:sp>
      <p:sp>
        <p:nvSpPr>
          <p:cNvPr id="6" name="Slide Number Placeholder 5"/>
          <p:cNvSpPr>
            <a:spLocks noGrp="1"/>
          </p:cNvSpPr>
          <p:nvPr>
            <p:ph type="sldNum" sz="quarter" idx="12"/>
          </p:nvPr>
        </p:nvSpPr>
        <p:spPr/>
        <p:txBody>
          <a:bodyPr/>
          <a:lstStyle/>
          <a:p>
            <a:r>
              <a:rPr lang="en-GB"/>
              <a:t>\ </a:t>
            </a:r>
            <a:r>
              <a:rPr lang="en-GB" b="1"/>
              <a:t> blz. </a:t>
            </a:r>
            <a:fld id="{38452D37-4515-42F3-B9D8-6FBF413B3C9A}" type="slidenum">
              <a:rPr lang="en-GB" b="1" smtClean="0"/>
              <a:pPr/>
              <a:t>6</a:t>
            </a:fld>
            <a:endParaRPr lang="en-GB" b="1"/>
          </a:p>
        </p:txBody>
      </p:sp>
    </p:spTree>
    <p:extLst>
      <p:ext uri="{BB962C8B-B14F-4D97-AF65-F5344CB8AC3E}">
        <p14:creationId xmlns:p14="http://schemas.microsoft.com/office/powerpoint/2010/main" val="1952203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9153"/>
          <a:stretch/>
        </p:blipFill>
        <p:spPr>
          <a:xfrm>
            <a:off x="2202991" y="281086"/>
            <a:ext cx="6656817" cy="6264000"/>
          </a:xfrm>
          <a:prstGeom prst="rect">
            <a:avLst/>
          </a:prstGeom>
        </p:spPr>
      </p:pic>
      <p:grpSp>
        <p:nvGrpSpPr>
          <p:cNvPr id="14" name="Groeperen 15"/>
          <p:cNvGrpSpPr/>
          <p:nvPr userDrawn="1"/>
        </p:nvGrpSpPr>
        <p:grpSpPr>
          <a:xfrm>
            <a:off x="310393" y="288000"/>
            <a:ext cx="5487544" cy="6265475"/>
            <a:chOff x="288001" y="288000"/>
            <a:chExt cx="6033505" cy="6265475"/>
          </a:xfrm>
          <a:solidFill>
            <a:srgbClr val="D96422"/>
          </a:solidFill>
        </p:grpSpPr>
        <p:sp>
          <p:nvSpPr>
            <p:cNvPr id="15" name="Rechthoek 14"/>
            <p:cNvSpPr>
              <a:spLocks/>
            </p:cNvSpPr>
            <p:nvPr/>
          </p:nvSpPr>
          <p:spPr>
            <a:xfrm>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ige driehoek 16"/>
            <p:cNvSpPr/>
            <p:nvPr/>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014984" y="4334256"/>
            <a:ext cx="3783519"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4" name="Tekstvak 3"/>
          <p:cNvSpPr txBox="1"/>
          <p:nvPr userDrawn="1"/>
        </p:nvSpPr>
        <p:spPr>
          <a:xfrm>
            <a:off x="480280" y="5585918"/>
            <a:ext cx="2848386"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LEEFMILIEU,</a:t>
            </a:r>
            <a:r>
              <a:rPr lang="nl-BE" sz="1500" baseline="0" dirty="0">
                <a:solidFill>
                  <a:schemeClr val="bg1"/>
                </a:solidFill>
                <a:latin typeface="FlandersArtSans-Medium" panose="00000600000000000000" pitchFamily="2" charset="0"/>
              </a:rPr>
              <a:t> NATUUR &amp; ENERGIE</a:t>
            </a:r>
            <a:endParaRPr lang="nl-BE" sz="1500" dirty="0">
              <a:solidFill>
                <a:schemeClr val="bg1"/>
              </a:solidFill>
              <a:latin typeface="FlandersArtSans-Medium" panose="00000600000000000000" pitchFamily="2" charset="0"/>
            </a:endParaRPr>
          </a:p>
        </p:txBody>
      </p:sp>
      <p:sp>
        <p:nvSpPr>
          <p:cNvPr id="13" name="Tekstvak 12"/>
          <p:cNvSpPr txBox="1"/>
          <p:nvPr userDrawn="1"/>
        </p:nvSpPr>
        <p:spPr>
          <a:xfrm>
            <a:off x="3494210" y="5580658"/>
            <a:ext cx="2299624"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RUIMTE</a:t>
            </a:r>
            <a:r>
              <a:rPr lang="nl-BE" sz="1500" baseline="0" dirty="0">
                <a:solidFill>
                  <a:schemeClr val="bg1"/>
                </a:solidFill>
                <a:latin typeface="FlandersArtSans-Medium" panose="00000600000000000000" pitchFamily="2" charset="0"/>
              </a:rPr>
              <a:t> VLAANDEREN</a:t>
            </a:r>
            <a:endParaRPr lang="nl-BE" sz="1500" dirty="0">
              <a:solidFill>
                <a:schemeClr val="bg1"/>
              </a:solidFill>
              <a:latin typeface="FlandersArtSans-Medium" panose="00000600000000000000" pitchFamily="2" charset="0"/>
            </a:endParaRP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1058" y="640020"/>
            <a:ext cx="1848750" cy="720000"/>
          </a:xfrm>
          <a:prstGeom prst="rect">
            <a:avLst/>
          </a:prstGeom>
        </p:spPr>
      </p:pic>
    </p:spTree>
    <p:extLst>
      <p:ext uri="{BB962C8B-B14F-4D97-AF65-F5344CB8AC3E}">
        <p14:creationId xmlns:p14="http://schemas.microsoft.com/office/powerpoint/2010/main" val="43770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solidFill>
                  <a:srgbClr val="D9642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rgbClr val="D9642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234015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5579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solidFill>
                  <a:srgbClr val="6D8B2B"/>
                </a:solidFill>
              </a:defRPr>
            </a:lvl1pPr>
            <a:lvl2pPr>
              <a:spcBef>
                <a:spcPts val="300"/>
              </a:spcBef>
              <a:defRPr sz="2000">
                <a:solidFill>
                  <a:srgbClr val="6D8B2B"/>
                </a:solidFill>
              </a:defRPr>
            </a:lvl2pPr>
            <a:lvl3pPr>
              <a:spcBef>
                <a:spcPts val="300"/>
              </a:spcBef>
              <a:defRPr sz="1600">
                <a:solidFill>
                  <a:srgbClr val="6D8B2B"/>
                </a:solidFill>
              </a:defRPr>
            </a:lvl3pPr>
            <a:lvl4pPr>
              <a:spcBef>
                <a:spcPts val="300"/>
              </a:spcBef>
              <a:defRPr sz="1600">
                <a:solidFill>
                  <a:srgbClr val="6D8B2B"/>
                </a:solidFill>
              </a:defRPr>
            </a:lvl4pPr>
            <a:lvl5pPr>
              <a:spcBef>
                <a:spcPts val="300"/>
              </a:spcBef>
              <a:defRPr sz="1600">
                <a:solidFill>
                  <a:srgbClr val="6D8B2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6D8B2B"/>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46760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9077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49"/>
          <a:stretch/>
        </p:blipFill>
        <p:spPr>
          <a:xfrm>
            <a:off x="2152515" y="294914"/>
            <a:ext cx="6707294" cy="6266950"/>
          </a:xfrm>
          <a:prstGeom prst="rect">
            <a:avLst/>
          </a:prstGeom>
        </p:spPr>
      </p:pic>
      <p:grpSp>
        <p:nvGrpSpPr>
          <p:cNvPr id="14" name="Groeperen 15"/>
          <p:cNvGrpSpPr/>
          <p:nvPr userDrawn="1"/>
        </p:nvGrpSpPr>
        <p:grpSpPr>
          <a:xfrm>
            <a:off x="268448" y="294914"/>
            <a:ext cx="5533775" cy="6265475"/>
            <a:chOff x="558818" y="288000"/>
            <a:chExt cx="5762688" cy="6265475"/>
          </a:xfrm>
          <a:solidFill>
            <a:srgbClr val="D96422"/>
          </a:solidFill>
        </p:grpSpPr>
        <p:sp>
          <p:nvSpPr>
            <p:cNvPr id="15" name="Rechthoek 14"/>
            <p:cNvSpPr>
              <a:spLocks/>
            </p:cNvSpPr>
            <p:nvPr/>
          </p:nvSpPr>
          <p:spPr>
            <a:xfrm>
              <a:off x="558818" y="288000"/>
              <a:ext cx="397718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ige driehoek 16"/>
            <p:cNvSpPr/>
            <p:nvPr/>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8" name="Titel 1"/>
          <p:cNvSpPr>
            <a:spLocks noGrp="1"/>
          </p:cNvSpPr>
          <p:nvPr>
            <p:ph type="ctrTitle"/>
          </p:nvPr>
        </p:nvSpPr>
        <p:spPr>
          <a:xfrm>
            <a:off x="851161" y="2112953"/>
            <a:ext cx="4123872" cy="2287150"/>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9" name="Ondertitel 2"/>
          <p:cNvSpPr>
            <a:spLocks noGrp="1"/>
          </p:cNvSpPr>
          <p:nvPr>
            <p:ph type="subTitle" idx="1"/>
          </p:nvPr>
        </p:nvSpPr>
        <p:spPr>
          <a:xfrm>
            <a:off x="855593" y="4317478"/>
            <a:ext cx="3886097"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8363" y="662647"/>
            <a:ext cx="1826005" cy="711142"/>
          </a:xfrm>
          <a:prstGeom prst="rect">
            <a:avLst/>
          </a:prstGeom>
        </p:spPr>
      </p:pic>
    </p:spTree>
    <p:extLst>
      <p:ext uri="{BB962C8B-B14F-4D97-AF65-F5344CB8AC3E}">
        <p14:creationId xmlns:p14="http://schemas.microsoft.com/office/powerpoint/2010/main" val="37945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66"/>
          <a:stretch/>
        </p:blipFill>
        <p:spPr>
          <a:xfrm>
            <a:off x="318782" y="304777"/>
            <a:ext cx="8498047" cy="6264001"/>
          </a:xfrm>
          <a:prstGeom prst="rect">
            <a:avLst/>
          </a:prstGeom>
        </p:spPr>
      </p:pic>
      <p:sp>
        <p:nvSpPr>
          <p:cNvPr id="4" name="Tekstvak 3"/>
          <p:cNvSpPr txBox="1"/>
          <p:nvPr userDrawn="1"/>
        </p:nvSpPr>
        <p:spPr>
          <a:xfrm>
            <a:off x="480280" y="5585918"/>
            <a:ext cx="2848386"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LEEFMILIEU,</a:t>
            </a:r>
            <a:r>
              <a:rPr lang="nl-BE" sz="1500" baseline="0" dirty="0">
                <a:solidFill>
                  <a:schemeClr val="bg1"/>
                </a:solidFill>
                <a:latin typeface="FlandersArtSans-Medium" panose="00000600000000000000" pitchFamily="2" charset="0"/>
              </a:rPr>
              <a:t> NATUUR &amp; ENERGIE</a:t>
            </a:r>
            <a:endParaRPr lang="nl-BE" sz="1500" dirty="0">
              <a:solidFill>
                <a:schemeClr val="bg1"/>
              </a:solidFill>
              <a:latin typeface="FlandersArtSans-Medium" panose="00000600000000000000" pitchFamily="2" charset="0"/>
            </a:endParaRPr>
          </a:p>
        </p:txBody>
      </p:sp>
      <p:sp>
        <p:nvSpPr>
          <p:cNvPr id="13" name="Tekstvak 12"/>
          <p:cNvSpPr txBox="1"/>
          <p:nvPr userDrawn="1"/>
        </p:nvSpPr>
        <p:spPr>
          <a:xfrm>
            <a:off x="3494210" y="5580658"/>
            <a:ext cx="2299624" cy="477054"/>
          </a:xfrm>
          <a:prstGeom prst="rect">
            <a:avLst/>
          </a:prstGeom>
          <a:noFill/>
        </p:spPr>
        <p:txBody>
          <a:bodyPr wrap="square" rtlCol="0">
            <a:spAutoFit/>
          </a:bodyPr>
          <a:lstStyle/>
          <a:p>
            <a:pPr>
              <a:lnSpc>
                <a:spcPts val="1500"/>
              </a:lnSpc>
            </a:pPr>
            <a:r>
              <a:rPr lang="nl-BE" sz="1500" dirty="0">
                <a:solidFill>
                  <a:schemeClr val="bg1"/>
                </a:solidFill>
                <a:latin typeface="FlandersArtSans-Regular" panose="00000500000000000000" pitchFamily="2" charset="0"/>
              </a:rPr>
              <a:t>DEPARTEMENT</a:t>
            </a:r>
          </a:p>
          <a:p>
            <a:pPr>
              <a:lnSpc>
                <a:spcPts val="1500"/>
              </a:lnSpc>
            </a:pPr>
            <a:r>
              <a:rPr lang="nl-BE" sz="1500" dirty="0">
                <a:solidFill>
                  <a:schemeClr val="bg1"/>
                </a:solidFill>
                <a:latin typeface="FlandersArtSans-Medium" panose="00000600000000000000" pitchFamily="2" charset="0"/>
              </a:rPr>
              <a:t>RUIMTE</a:t>
            </a:r>
            <a:r>
              <a:rPr lang="nl-BE" sz="1500" baseline="0" dirty="0">
                <a:solidFill>
                  <a:schemeClr val="bg1"/>
                </a:solidFill>
                <a:latin typeface="FlandersArtSans-Medium" panose="00000600000000000000" pitchFamily="2" charset="0"/>
              </a:rPr>
              <a:t> VLAANDEREN</a:t>
            </a:r>
            <a:endParaRPr lang="nl-BE" sz="1500" dirty="0">
              <a:solidFill>
                <a:schemeClr val="bg1"/>
              </a:solidFill>
              <a:latin typeface="FlandersArtSans-Medium" panose="00000600000000000000" pitchFamily="2" charset="0"/>
            </a:endParaRPr>
          </a:p>
        </p:txBody>
      </p:sp>
      <p:sp>
        <p:nvSpPr>
          <p:cNvPr id="12" name="Titel 1"/>
          <p:cNvSpPr>
            <a:spLocks noGrp="1"/>
          </p:cNvSpPr>
          <p:nvPr>
            <p:ph type="ctrTitle"/>
          </p:nvPr>
        </p:nvSpPr>
        <p:spPr>
          <a:xfrm>
            <a:off x="1024128" y="2098491"/>
            <a:ext cx="4123872" cy="2515865"/>
          </a:xfrm>
        </p:spPr>
        <p:txBody>
          <a:bodyPr wrap="square" anchor="t" anchorCtr="0">
            <a:noAutofit/>
          </a:bodyPr>
          <a:lstStyle>
            <a:lvl1pPr algn="l">
              <a:lnSpc>
                <a:spcPts val="4800"/>
              </a:lnSpc>
              <a:defRPr sz="48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6" name="Ondertitel 2"/>
          <p:cNvSpPr>
            <a:spLocks noGrp="1"/>
          </p:cNvSpPr>
          <p:nvPr>
            <p:ph type="subTitle" idx="1"/>
          </p:nvPr>
        </p:nvSpPr>
        <p:spPr>
          <a:xfrm>
            <a:off x="1014984" y="4334256"/>
            <a:ext cx="4134593" cy="1112387"/>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20" name="Afbeelding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113" y="640020"/>
            <a:ext cx="1848750" cy="720000"/>
          </a:xfrm>
          <a:prstGeom prst="rect">
            <a:avLst/>
          </a:prstGeom>
        </p:spPr>
      </p:pic>
    </p:spTree>
    <p:extLst>
      <p:ext uri="{BB962C8B-B14F-4D97-AF65-F5344CB8AC3E}">
        <p14:creationId xmlns:p14="http://schemas.microsoft.com/office/powerpoint/2010/main" val="204550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03073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endParaRPr lang="nl-BE" dirty="0"/>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Footer Placeholder 3"/>
          <p:cNvSpPr>
            <a:spLocks noGrp="1"/>
          </p:cNvSpPr>
          <p:nvPr>
            <p:ph type="ftr" sz="quarter" idx="10"/>
          </p:nvPr>
        </p:nvSpPr>
        <p:spPr/>
        <p:txBody>
          <a:bodyPr/>
          <a:lstStyle/>
          <a:p>
            <a:r>
              <a:rPr lang="en-GB"/>
              <a:t>Kies 'Beeld &gt; Koptekst en voettekst' om de voettekst in te voegen</a:t>
            </a:r>
            <a:endParaRPr lang="en-GB" dirty="0"/>
          </a:p>
        </p:txBody>
      </p:sp>
    </p:spTree>
    <p:extLst>
      <p:ext uri="{BB962C8B-B14F-4D97-AF65-F5344CB8AC3E}">
        <p14:creationId xmlns:p14="http://schemas.microsoft.com/office/powerpoint/2010/main" val="393486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solidFill>
                  <a:srgbClr val="D9642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rgbClr val="D96422"/>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89707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35618" y="574854"/>
            <a:ext cx="7416000" cy="1116000"/>
          </a:xfrm>
        </p:spPr>
        <p:txBody>
          <a:bodyPr anchor="t" anchorCtr="0"/>
          <a:lstStyle>
            <a:lvl1pPr>
              <a:defRPr>
                <a:solidFill>
                  <a:srgbClr val="D96422"/>
                </a:solidFill>
                <a:latin typeface="FlandersArtSans-Bold" panose="00000800000000000000" pitchFamily="2" charset="0"/>
              </a:defRPr>
            </a:lvl1pPr>
          </a:lstStyle>
          <a:p>
            <a:r>
              <a:rPr lang="nl-NL" dirty="0"/>
              <a:t>Klik om de stijl te bewerken</a:t>
            </a:r>
            <a:endParaRPr lang="nl-BE" dirty="0"/>
          </a:p>
        </p:txBody>
      </p:sp>
      <p:sp>
        <p:nvSpPr>
          <p:cNvPr id="9" name="Tijdelijke aanduiding voor inhoud 2"/>
          <p:cNvSpPr>
            <a:spLocks noGrp="1"/>
          </p:cNvSpPr>
          <p:nvPr>
            <p:ph sz="half" idx="1"/>
          </p:nvPr>
        </p:nvSpPr>
        <p:spPr>
          <a:xfrm>
            <a:off x="1235618" y="1690924"/>
            <a:ext cx="7416000" cy="3672000"/>
          </a:xfrm>
        </p:spPr>
        <p:txBody>
          <a:bodyPr bIns="0"/>
          <a:lstStyle>
            <a:lvl1pPr marL="0" indent="0">
              <a:lnSpc>
                <a:spcPct val="90000"/>
              </a:lnSpc>
              <a:buFontTx/>
              <a:buBlip>
                <a:blip r:embed="rId2"/>
              </a:buBlip>
              <a:defRPr sz="2200">
                <a:solidFill>
                  <a:srgbClr val="6D8B2B"/>
                </a:solidFill>
                <a:latin typeface="FlandersArtSans-Regular" panose="00000500000000000000" pitchFamily="2" charset="0"/>
              </a:defRPr>
            </a:lvl1pPr>
            <a:lvl2pPr>
              <a:lnSpc>
                <a:spcPct val="90000"/>
              </a:lnSpc>
              <a:buSzPct val="75000"/>
              <a:buFontTx/>
              <a:buBlip>
                <a:blip r:embed="rId3"/>
              </a:buBlip>
              <a:defRPr sz="2200">
                <a:solidFill>
                  <a:srgbClr val="6D8B2B"/>
                </a:solidFill>
                <a:latin typeface="FlandersArtSans-Regular" panose="00000500000000000000" pitchFamily="2" charset="0"/>
              </a:defRPr>
            </a:lvl2pPr>
            <a:lvl3pPr>
              <a:lnSpc>
                <a:spcPct val="90000"/>
              </a:lnSpc>
              <a:buSzPct val="85000"/>
              <a:defRPr>
                <a:solidFill>
                  <a:srgbClr val="6D8B2B"/>
                </a:solidFill>
                <a:latin typeface="FlandersArtSans-Regular" panose="00000500000000000000" pitchFamily="2" charset="0"/>
              </a:defRPr>
            </a:lvl3pPr>
            <a:lvl4pPr>
              <a:lnSpc>
                <a:spcPct val="90000"/>
              </a:lnSpc>
              <a:defRPr>
                <a:solidFill>
                  <a:srgbClr val="6D8B2B"/>
                </a:solidFill>
                <a:latin typeface="FlandersArtSans-Regular" panose="00000500000000000000" pitchFamily="2" charset="0"/>
              </a:defRPr>
            </a:lvl4pPr>
            <a:lvl5pPr>
              <a:lnSpc>
                <a:spcPct val="90000"/>
              </a:lnSpc>
              <a:defRPr>
                <a:solidFill>
                  <a:srgbClr val="6D8B2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39568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idx="1"/>
          </p:nvPr>
        </p:nvSpPr>
        <p:spPr>
          <a:xfrm>
            <a:off x="5259764" y="1683723"/>
            <a:ext cx="3391854" cy="4233997"/>
          </a:xfrm>
        </p:spPr>
        <p:txBody>
          <a:bodyPr bIns="0"/>
          <a:lstStyle>
            <a:lvl1pPr>
              <a:spcBef>
                <a:spcPts val="300"/>
              </a:spcBef>
              <a:defRPr sz="2000">
                <a:solidFill>
                  <a:srgbClr val="6D8B2B"/>
                </a:solidFill>
              </a:defRPr>
            </a:lvl1pPr>
            <a:lvl2pPr>
              <a:spcBef>
                <a:spcPts val="300"/>
              </a:spcBef>
              <a:defRPr sz="2000">
                <a:solidFill>
                  <a:srgbClr val="6D8B2B"/>
                </a:solidFill>
              </a:defRPr>
            </a:lvl2pPr>
            <a:lvl3pPr>
              <a:spcBef>
                <a:spcPts val="300"/>
              </a:spcBef>
              <a:defRPr sz="1600">
                <a:solidFill>
                  <a:srgbClr val="6D8B2B"/>
                </a:solidFill>
              </a:defRPr>
            </a:lvl3pPr>
            <a:lvl4pPr>
              <a:spcBef>
                <a:spcPts val="300"/>
              </a:spcBef>
              <a:defRPr sz="1600">
                <a:solidFill>
                  <a:srgbClr val="6D8B2B"/>
                </a:solidFill>
              </a:defRPr>
            </a:lvl4pPr>
            <a:lvl5pPr>
              <a:spcBef>
                <a:spcPts val="300"/>
              </a:spcBef>
              <a:defRPr sz="1600">
                <a:solidFill>
                  <a:srgbClr val="6D8B2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a:solidFill>
                  <a:srgbClr val="6D8B2B"/>
                </a:solidFill>
              </a:defRPr>
            </a:lvl1pPr>
          </a:lstStyle>
          <a:p>
            <a:r>
              <a:rPr lang="nl-NL" dirty="0"/>
              <a:t>Klik op het pictogram als u een afbeelding wilt toevoegen</a:t>
            </a:r>
            <a:endParaRPr lang="nl-BE" dirty="0"/>
          </a:p>
        </p:txBody>
      </p:sp>
    </p:spTree>
    <p:extLst>
      <p:ext uri="{BB962C8B-B14F-4D97-AF65-F5344CB8AC3E}">
        <p14:creationId xmlns:p14="http://schemas.microsoft.com/office/powerpoint/2010/main" val="389444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0" i="0">
                <a:solidFill>
                  <a:srgbClr val="D9642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Tijdelijke aanduiding voor inhoud 2"/>
          <p:cNvSpPr>
            <a:spLocks noGrp="1"/>
          </p:cNvSpPr>
          <p:nvPr>
            <p:ph sz="half" idx="1"/>
          </p:nvPr>
        </p:nvSpPr>
        <p:spPr>
          <a:xfrm>
            <a:off x="1235618" y="1683723"/>
            <a:ext cx="3708000" cy="4233997"/>
          </a:xfrm>
        </p:spPr>
        <p:txBody>
          <a:bodyPr bIns="0"/>
          <a:lstStyle>
            <a:lvl1pPr>
              <a:spcBef>
                <a:spcPts val="300"/>
              </a:spcBef>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C98D3A"/>
                </a:solidFill>
                <a:latin typeface="FlandersArtSans-Regular" panose="00000500000000000000" pitchFamily="2" charset="0"/>
              </a:defRPr>
            </a:lvl1pPr>
          </a:lstStyle>
          <a:p>
            <a:fld id="{7749CDD0-7D77-4D23-9A27-F361E39BA472}" type="datetime1">
              <a:rPr lang="nl-BE" smtClean="0"/>
              <a:pPr/>
              <a:t>9/10/18</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4979618" y="1683723"/>
            <a:ext cx="3672000" cy="4233997"/>
          </a:xfrm>
        </p:spPr>
        <p:txBody>
          <a:bodyPr bIns="0"/>
          <a:lstStyle>
            <a:lvl1pPr>
              <a:defRPr sz="2000">
                <a:solidFill>
                  <a:srgbClr val="6D8B2B"/>
                </a:solidFill>
                <a:latin typeface="FlandersArtSans-Bold" panose="00000800000000000000" pitchFamily="2" charset="0"/>
              </a:defRPr>
            </a:lvl1pPr>
            <a:lvl2pPr>
              <a:spcBef>
                <a:spcPts val="300"/>
              </a:spcBef>
              <a:defRPr sz="2000">
                <a:solidFill>
                  <a:srgbClr val="6D8B2B"/>
                </a:solidFill>
                <a:latin typeface="FlandersArtSans-Regular" panose="00000500000000000000" pitchFamily="2" charset="0"/>
              </a:defRPr>
            </a:lvl2pPr>
            <a:lvl3pPr>
              <a:spcBef>
                <a:spcPts val="300"/>
              </a:spcBef>
              <a:defRPr sz="1800">
                <a:solidFill>
                  <a:srgbClr val="9B9B9B"/>
                </a:solidFill>
                <a:latin typeface="FlandersArtSans-Regular" panose="00000500000000000000" pitchFamily="2" charset="0"/>
              </a:defRPr>
            </a:lvl3pPr>
            <a:lvl4pPr>
              <a:spcBef>
                <a:spcPts val="300"/>
              </a:spcBef>
              <a:defRPr sz="1800">
                <a:solidFill>
                  <a:srgbClr val="9B9B9B"/>
                </a:solidFill>
                <a:latin typeface="FlandersArtSans-Regular" panose="00000500000000000000" pitchFamily="2" charset="0"/>
              </a:defRPr>
            </a:lvl4pPr>
            <a:lvl5pPr>
              <a:spcBef>
                <a:spcPts val="300"/>
              </a:spcBef>
              <a:defRPr sz="1800">
                <a:solidFill>
                  <a:srgbClr val="9B9B9B"/>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8302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theme" Target="../theme/theme2.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theme" Target="../theme/theme3.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rgbClr val="C98D3A"/>
                </a:solidFill>
                <a:latin typeface="FlandersArtSans-Regular" panose="00000500000000000000" pitchFamily="2" charset="0"/>
              </a:defRPr>
            </a:lvl1pPr>
          </a:lstStyle>
          <a:p>
            <a:fld id="{FD6BEBD5-99F3-4C1B-B5AF-C9279F4847C2}" type="datetimeFigureOut">
              <a:rPr lang="nl-BE" smtClean="0"/>
              <a:pPr/>
              <a:t>9/10/18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rgbClr val="C98D3A"/>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35618" y="169955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07" r:id="rId1"/>
    <p:sldLayoutId id="2147483705" r:id="rId2"/>
    <p:sldLayoutId id="2147483713" r:id="rId3"/>
    <p:sldLayoutId id="2147483719" r:id="rId4"/>
    <p:sldLayoutId id="2147483720" r:id="rId5"/>
  </p:sldLayoutIdLst>
  <p:txStyles>
    <p:titleStyle>
      <a:lvl1pPr algn="l" defTabSz="914400" rtl="0" eaLnBrk="1" latinLnBrk="0" hangingPunct="1">
        <a:lnSpc>
          <a:spcPts val="3800"/>
        </a:lnSpc>
        <a:spcBef>
          <a:spcPct val="0"/>
        </a:spcBef>
        <a:buNone/>
        <a:defRPr sz="3700" kern="1200">
          <a:solidFill>
            <a:srgbClr val="D96422"/>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kern="1200" spc="0" baseline="0">
          <a:solidFill>
            <a:srgbClr val="6D8B2B"/>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8"/>
        </a:buBlip>
        <a:tabLst/>
        <a:defRPr sz="2200" kern="1200" spc="0" baseline="0">
          <a:solidFill>
            <a:srgbClr val="6D8B2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9"/>
        </a:buBlip>
        <a:tabLst/>
        <a:defRPr sz="2000" kern="1200" spc="0" baseline="0">
          <a:solidFill>
            <a:srgbClr val="9B9B9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0"/>
        </a:buBlip>
        <a:tabLst/>
        <a:defRPr sz="2000" kern="1200" spc="0" baseline="0">
          <a:solidFill>
            <a:srgbClr val="9B9B9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35618" y="1700490"/>
            <a:ext cx="7416000" cy="4251736"/>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rgbClr val="C98D3A"/>
                </a:solidFill>
                <a:latin typeface="FlandersArtSans-Regular" panose="00000500000000000000" pitchFamily="2" charset="0"/>
              </a:defRPr>
            </a:lvl1pPr>
          </a:lstStyle>
          <a:p>
            <a:fld id="{FD6BEBD5-99F3-4C1B-B5AF-C9279F4847C2}" type="datetimeFigureOut">
              <a:rPr lang="nl-BE" smtClean="0"/>
              <a:pPr/>
              <a:t>9/10/18</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rgbClr val="C98D3A"/>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rgbClr val="D96422"/>
          </a:solidFill>
          <a:ln>
            <a:solidFill>
              <a:srgbClr val="C9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40" y="5921675"/>
            <a:ext cx="1761688" cy="748232"/>
          </a:xfrm>
          <a:prstGeom prst="rect">
            <a:avLst/>
          </a:prstGeom>
        </p:spPr>
      </p:pic>
    </p:spTree>
    <p:extLst>
      <p:ext uri="{BB962C8B-B14F-4D97-AF65-F5344CB8AC3E}">
        <p14:creationId xmlns:p14="http://schemas.microsoft.com/office/powerpoint/2010/main" val="2759962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defTabSz="914400" rtl="0" eaLnBrk="1" latinLnBrk="0" hangingPunct="1">
        <a:lnSpc>
          <a:spcPts val="3800"/>
        </a:lnSpc>
        <a:spcBef>
          <a:spcPts val="0"/>
        </a:spcBef>
        <a:buNone/>
        <a:defRPr sz="3700" b="0" i="0" kern="1200">
          <a:solidFill>
            <a:srgbClr val="D9642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7"/>
        </a:buBlip>
        <a:defRPr sz="2200" kern="1200" spc="0">
          <a:solidFill>
            <a:srgbClr val="D96422"/>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8"/>
        </a:buBlip>
        <a:defRPr sz="2200" kern="1200" spc="0">
          <a:solidFill>
            <a:srgbClr val="6D8B2B"/>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9"/>
        </a:buBlip>
        <a:defRPr sz="2000" kern="1200" spc="0">
          <a:solidFill>
            <a:srgbClr val="6D8B2B"/>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0"/>
        </a:buBlip>
        <a:defRPr sz="2000" kern="1200" spc="0">
          <a:solidFill>
            <a:srgbClr val="9B9B9B"/>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7"/>
        </a:buBlip>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35618" y="1700490"/>
            <a:ext cx="7416000" cy="4251736"/>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rgbClr val="C98D3A"/>
                </a:solidFill>
                <a:latin typeface="FlandersArtSans-Regular" panose="00000500000000000000" pitchFamily="2" charset="0"/>
              </a:defRPr>
            </a:lvl1pPr>
          </a:lstStyle>
          <a:p>
            <a:fld id="{FD6BEBD5-99F3-4C1B-B5AF-C9279F4847C2}" type="datetimeFigureOut">
              <a:rPr lang="nl-BE" smtClean="0"/>
              <a:pPr/>
              <a:t>9/10/18</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rgbClr val="C98D3A"/>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rgbClr val="C98D3A"/>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rgbClr val="D96422"/>
          </a:solidFill>
          <a:ln>
            <a:solidFill>
              <a:srgbClr val="C9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840" y="5921675"/>
            <a:ext cx="1761688" cy="748232"/>
          </a:xfrm>
          <a:prstGeom prst="rect">
            <a:avLst/>
          </a:prstGeom>
        </p:spPr>
      </p:pic>
    </p:spTree>
    <p:extLst>
      <p:ext uri="{BB962C8B-B14F-4D97-AF65-F5344CB8AC3E}">
        <p14:creationId xmlns:p14="http://schemas.microsoft.com/office/powerpoint/2010/main" val="19244589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defTabSz="914400" rtl="0" eaLnBrk="1" latinLnBrk="0" hangingPunct="1">
        <a:lnSpc>
          <a:spcPts val="3800"/>
        </a:lnSpc>
        <a:spcBef>
          <a:spcPts val="0"/>
        </a:spcBef>
        <a:buNone/>
        <a:defRPr sz="3700" b="0" i="0" kern="1200">
          <a:solidFill>
            <a:srgbClr val="D96422"/>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7"/>
        </a:buBlip>
        <a:defRPr sz="2200" kern="1200" spc="0">
          <a:solidFill>
            <a:srgbClr val="D96422"/>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8"/>
        </a:buBlip>
        <a:defRPr sz="2200" kern="1200" spc="0">
          <a:solidFill>
            <a:srgbClr val="6D8B2B"/>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9"/>
        </a:buBlip>
        <a:defRPr sz="2000" kern="1200" spc="0">
          <a:solidFill>
            <a:srgbClr val="6D8B2B"/>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0"/>
        </a:buBlip>
        <a:defRPr sz="2000" kern="1200" spc="0">
          <a:solidFill>
            <a:srgbClr val="9B9B9B"/>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7"/>
        </a:buBlip>
        <a:defRPr sz="2000"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z="4000" dirty="0"/>
              <a:t>Werkgroep</a:t>
            </a:r>
            <a:br>
              <a:rPr lang="nl-BE" sz="4000" dirty="0"/>
            </a:br>
            <a:r>
              <a:rPr lang="nl-BE" sz="4000" dirty="0"/>
              <a:t>LB + PROV OMV</a:t>
            </a:r>
            <a:br>
              <a:rPr lang="nl-BE" sz="4000" dirty="0"/>
            </a:br>
            <a:r>
              <a:rPr lang="nl-BE" sz="2000" dirty="0"/>
              <a:t>10 oktober 2018</a:t>
            </a:r>
            <a:br>
              <a:rPr lang="nl-BE" sz="2000" dirty="0"/>
            </a:br>
            <a:endParaRPr lang="nl-BE" sz="2000" dirty="0"/>
          </a:p>
        </p:txBody>
      </p:sp>
      <p:sp>
        <p:nvSpPr>
          <p:cNvPr id="3" name="Ondertitel 2"/>
          <p:cNvSpPr>
            <a:spLocks noGrp="1"/>
          </p:cNvSpPr>
          <p:nvPr>
            <p:ph type="subTitle" idx="1"/>
          </p:nvPr>
        </p:nvSpPr>
        <p:spPr>
          <a:xfrm>
            <a:off x="851161" y="4706584"/>
            <a:ext cx="3886097" cy="672811"/>
          </a:xfrm>
        </p:spPr>
        <p:txBody>
          <a:bodyPr/>
          <a:lstStyle/>
          <a:p>
            <a:endParaRPr lang="nl-BE" dirty="0"/>
          </a:p>
          <a:p>
            <a:endParaRPr lang="nl-BE" dirty="0"/>
          </a:p>
        </p:txBody>
      </p:sp>
    </p:spTree>
    <p:extLst>
      <p:ext uri="{BB962C8B-B14F-4D97-AF65-F5344CB8AC3E}">
        <p14:creationId xmlns:p14="http://schemas.microsoft.com/office/powerpoint/2010/main" val="242935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Registreren intrekking dossier</a:t>
            </a:r>
          </a:p>
        </p:txBody>
      </p:sp>
      <p:sp>
        <p:nvSpPr>
          <p:cNvPr id="4" name="Tijdelijke aanduiding voor inhoud 3"/>
          <p:cNvSpPr>
            <a:spLocks noGrp="1"/>
          </p:cNvSpPr>
          <p:nvPr>
            <p:ph sz="half" idx="1"/>
          </p:nvPr>
        </p:nvSpPr>
        <p:spPr/>
        <p:txBody>
          <a:bodyPr/>
          <a:lstStyle/>
          <a:p>
            <a:r>
              <a:rPr lang="nl-BE" dirty="0"/>
              <a:t>Dossiers die analoog worden ingediend en waarbij de aanvrager meldt dat het dossier mag worden ingetrokken.</a:t>
            </a:r>
          </a:p>
          <a:p>
            <a:r>
              <a:rPr lang="nl-BE" dirty="0"/>
              <a:t>Er is momenteel geen gebeurtenis die dit mogelijk maakt.</a:t>
            </a:r>
          </a:p>
          <a:p>
            <a:endParaRPr lang="nl-BE" dirty="0"/>
          </a:p>
          <a:p>
            <a:r>
              <a:rPr lang="nl-BE" dirty="0"/>
              <a:t>Nieuwe gebeurtenis REGISTREREN_INTREKKING_DOSSIER</a:t>
            </a:r>
          </a:p>
          <a:p>
            <a:r>
              <a:rPr lang="nl-BE" dirty="0"/>
              <a:t>met het bestaand dossierstuk INTREKKING_DOSSIER</a:t>
            </a:r>
          </a:p>
        </p:txBody>
      </p:sp>
    </p:spTree>
    <p:extLst>
      <p:ext uri="{BB962C8B-B14F-4D97-AF65-F5344CB8AC3E}">
        <p14:creationId xmlns:p14="http://schemas.microsoft.com/office/powerpoint/2010/main" val="127099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D3F3C-9DE9-49CC-B74D-B7B215C9AA75}"/>
              </a:ext>
            </a:extLst>
          </p:cNvPr>
          <p:cNvSpPr>
            <a:spLocks noGrp="1"/>
          </p:cNvSpPr>
          <p:nvPr>
            <p:ph type="title"/>
          </p:nvPr>
        </p:nvSpPr>
        <p:spPr/>
        <p:txBody>
          <a:bodyPr/>
          <a:lstStyle/>
          <a:p>
            <a:r>
              <a:rPr lang="nl-BE" dirty="0"/>
              <a:t>Stopzetten behandeling</a:t>
            </a:r>
          </a:p>
        </p:txBody>
      </p:sp>
      <p:sp>
        <p:nvSpPr>
          <p:cNvPr id="3" name="Tijdelijke aanduiding voor inhoud 2">
            <a:extLst>
              <a:ext uri="{FF2B5EF4-FFF2-40B4-BE49-F238E27FC236}">
                <a16:creationId xmlns:a16="http://schemas.microsoft.com/office/drawing/2014/main" id="{F09EF2D4-C060-44F7-BE7A-599EC170259D}"/>
              </a:ext>
            </a:extLst>
          </p:cNvPr>
          <p:cNvSpPr>
            <a:spLocks noGrp="1"/>
          </p:cNvSpPr>
          <p:nvPr>
            <p:ph sz="half" idx="1"/>
          </p:nvPr>
        </p:nvSpPr>
        <p:spPr/>
        <p:txBody>
          <a:bodyPr/>
          <a:lstStyle/>
          <a:p>
            <a:r>
              <a:rPr lang="nl-BE" dirty="0"/>
              <a:t>Art. 84 van het besluit stelt dat indien de bevoegde overheid tijdens de vereenvoudigde vergunningsprocedure vaststelt dat de gewone vergunningsprocedure van toepassing is, dat de procedure wordt stopgezet (waartegen geen beroep mogelijk is) en dat vervolgens de aanvrager de aanvraag moet indienen conform de gewone vergunningsprocedure.</a:t>
            </a:r>
          </a:p>
          <a:p>
            <a:endParaRPr lang="nl-BE" dirty="0"/>
          </a:p>
          <a:p>
            <a:r>
              <a:rPr lang="nl-BE" dirty="0"/>
              <a:t>Nieuwe gebeurtenis STOPZETTEN_DOSSIER</a:t>
            </a:r>
          </a:p>
          <a:p>
            <a:r>
              <a:rPr lang="nl-BE" dirty="0"/>
              <a:t>Met nieuw dossierstuk STOPZETTING_DOSSIER</a:t>
            </a:r>
          </a:p>
          <a:p>
            <a:endParaRPr lang="nl-BE" dirty="0"/>
          </a:p>
        </p:txBody>
      </p:sp>
    </p:spTree>
    <p:extLst>
      <p:ext uri="{BB962C8B-B14F-4D97-AF65-F5344CB8AC3E}">
        <p14:creationId xmlns:p14="http://schemas.microsoft.com/office/powerpoint/2010/main" val="392710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8D5AE-68FC-4528-A691-C05F6A836FBE}"/>
              </a:ext>
            </a:extLst>
          </p:cNvPr>
          <p:cNvSpPr>
            <a:spLocks noGrp="1"/>
          </p:cNvSpPr>
          <p:nvPr>
            <p:ph type="title"/>
          </p:nvPr>
        </p:nvSpPr>
        <p:spPr/>
        <p:txBody>
          <a:bodyPr/>
          <a:lstStyle/>
          <a:p>
            <a:r>
              <a:rPr lang="nl-BE" dirty="0"/>
              <a:t>Dossierstuk toevoegen aan de gebeurtenis administratieve lus</a:t>
            </a:r>
          </a:p>
        </p:txBody>
      </p:sp>
      <p:sp>
        <p:nvSpPr>
          <p:cNvPr id="3" name="Tijdelijke aanduiding voor inhoud 2">
            <a:extLst>
              <a:ext uri="{FF2B5EF4-FFF2-40B4-BE49-F238E27FC236}">
                <a16:creationId xmlns:a16="http://schemas.microsoft.com/office/drawing/2014/main" id="{BCB8B963-9993-4629-961A-07282E87C0F4}"/>
              </a:ext>
            </a:extLst>
          </p:cNvPr>
          <p:cNvSpPr>
            <a:spLocks noGrp="1"/>
          </p:cNvSpPr>
          <p:nvPr>
            <p:ph sz="half" idx="1"/>
          </p:nvPr>
        </p:nvSpPr>
        <p:spPr/>
        <p:txBody>
          <a:bodyPr/>
          <a:lstStyle/>
          <a:p>
            <a:r>
              <a:rPr lang="nl-BE" dirty="0"/>
              <a:t>De beslissing tot opstart van een administratieve lus is op het hoofdbestuur een beslissing van de minister die best mee opgeladen wordt in het loket. Bij de actie ‘opstarten administratieve lus’ kan er nu geen bijlage worden toegevoegd.</a:t>
            </a:r>
          </a:p>
          <a:p>
            <a:endParaRPr lang="nl-BE" dirty="0"/>
          </a:p>
          <a:p>
            <a:r>
              <a:rPr lang="nl-BE" dirty="0"/>
              <a:t>Nieuw dossierstuk “MOTIVATIE_ADMINISTRATIEVE_LUS”</a:t>
            </a:r>
          </a:p>
          <a:p>
            <a:r>
              <a:rPr lang="nl-BE" dirty="0"/>
              <a:t>met bestaand datablok DST_MOTIVERING_001</a:t>
            </a:r>
          </a:p>
          <a:p>
            <a:r>
              <a:rPr lang="nl-BE" dirty="0"/>
              <a:t>koppelen aan bestaande gebeurtenis STARTEN_ADMINISTRATIEVE_LUS</a:t>
            </a:r>
          </a:p>
          <a:p>
            <a:endParaRPr lang="nl-BE" dirty="0"/>
          </a:p>
        </p:txBody>
      </p:sp>
    </p:spTree>
    <p:extLst>
      <p:ext uri="{BB962C8B-B14F-4D97-AF65-F5344CB8AC3E}">
        <p14:creationId xmlns:p14="http://schemas.microsoft.com/office/powerpoint/2010/main" val="237583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A7B5A-2989-4E3E-A4F8-4FB6171C1B5C}"/>
              </a:ext>
            </a:extLst>
          </p:cNvPr>
          <p:cNvSpPr>
            <a:spLocks noGrp="1"/>
          </p:cNvSpPr>
          <p:nvPr>
            <p:ph type="title"/>
          </p:nvPr>
        </p:nvSpPr>
        <p:spPr/>
        <p:txBody>
          <a:bodyPr/>
          <a:lstStyle/>
          <a:p>
            <a:r>
              <a:rPr lang="nl-BE" dirty="0"/>
              <a:t>Onterechte adviesvraag POVC</a:t>
            </a:r>
          </a:p>
        </p:txBody>
      </p:sp>
      <p:sp>
        <p:nvSpPr>
          <p:cNvPr id="3" name="Tijdelijke aanduiding voor inhoud 2">
            <a:extLst>
              <a:ext uri="{FF2B5EF4-FFF2-40B4-BE49-F238E27FC236}">
                <a16:creationId xmlns:a16="http://schemas.microsoft.com/office/drawing/2014/main" id="{015BB0B4-9D21-4435-82F1-204E58B8F030}"/>
              </a:ext>
            </a:extLst>
          </p:cNvPr>
          <p:cNvSpPr>
            <a:spLocks noGrp="1"/>
          </p:cNvSpPr>
          <p:nvPr>
            <p:ph sz="half" idx="1"/>
          </p:nvPr>
        </p:nvSpPr>
        <p:spPr/>
        <p:txBody>
          <a:bodyPr/>
          <a:lstStyle/>
          <a:p>
            <a:r>
              <a:rPr lang="nl-BE" dirty="0"/>
              <a:t>Een aantal adviesvragen aan POVC voldoen niet aan de criteria om advies te vragen aan het POVC.</a:t>
            </a:r>
          </a:p>
          <a:p>
            <a:r>
              <a:rPr lang="nl-BE" dirty="0"/>
              <a:t>Bij verlenen extern advies is de datum van het advies verplicht in te vullen, terwijl er geen advies is.</a:t>
            </a:r>
          </a:p>
          <a:p>
            <a:endParaRPr lang="nl-BE" dirty="0"/>
          </a:p>
          <a:p>
            <a:r>
              <a:rPr lang="nl-BE" dirty="0"/>
              <a:t>Aanpassing het datablok GEB_ADVIESBESLISSING_002 vervangen door GEB_ADVIESBESLISSING_003</a:t>
            </a:r>
          </a:p>
          <a:p>
            <a:r>
              <a:rPr lang="nl-BE" dirty="0"/>
              <a:t>waarbij de datum van het advies </a:t>
            </a:r>
          </a:p>
          <a:p>
            <a:pPr lvl="1"/>
            <a:r>
              <a:rPr lang="nl-BE" dirty="0"/>
              <a:t>verplicht is bij GUNSTIG / ONGUNSTIG / GEEN_BEZWAAR</a:t>
            </a:r>
          </a:p>
          <a:p>
            <a:pPr lvl="1"/>
            <a:r>
              <a:rPr lang="nl-BE" dirty="0"/>
              <a:t>optioneel is bij GEEN_ADVIES</a:t>
            </a:r>
          </a:p>
        </p:txBody>
      </p:sp>
    </p:spTree>
    <p:extLst>
      <p:ext uri="{BB962C8B-B14F-4D97-AF65-F5344CB8AC3E}">
        <p14:creationId xmlns:p14="http://schemas.microsoft.com/office/powerpoint/2010/main" val="181122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7B787-CDD9-4E6A-966C-FF1E9B91C3FF}"/>
              </a:ext>
            </a:extLst>
          </p:cNvPr>
          <p:cNvSpPr>
            <a:spLocks noGrp="1"/>
          </p:cNvSpPr>
          <p:nvPr>
            <p:ph type="title"/>
          </p:nvPr>
        </p:nvSpPr>
        <p:spPr/>
        <p:txBody>
          <a:bodyPr/>
          <a:lstStyle/>
          <a:p>
            <a:r>
              <a:rPr lang="nl-BE" dirty="0"/>
              <a:t>Vooradvies van de brandweer</a:t>
            </a:r>
          </a:p>
        </p:txBody>
      </p:sp>
      <p:sp>
        <p:nvSpPr>
          <p:cNvPr id="3" name="Tijdelijke aanduiding voor inhoud 2">
            <a:extLst>
              <a:ext uri="{FF2B5EF4-FFF2-40B4-BE49-F238E27FC236}">
                <a16:creationId xmlns:a16="http://schemas.microsoft.com/office/drawing/2014/main" id="{A42744D2-4769-4393-931D-66DF262E909B}"/>
              </a:ext>
            </a:extLst>
          </p:cNvPr>
          <p:cNvSpPr>
            <a:spLocks noGrp="1"/>
          </p:cNvSpPr>
          <p:nvPr>
            <p:ph sz="half" idx="1"/>
          </p:nvPr>
        </p:nvSpPr>
        <p:spPr/>
        <p:txBody>
          <a:bodyPr/>
          <a:lstStyle/>
          <a:p>
            <a:r>
              <a:rPr lang="nl-BE" dirty="0"/>
              <a:t>Er ontbreekt een dossierstuk voor het vooradvies van de brandweer </a:t>
            </a:r>
          </a:p>
          <a:p>
            <a:r>
              <a:rPr lang="nl-BE" dirty="0"/>
              <a:t>Dit dossierstuk is nodig voor gebouwen hoger dan 15 meter</a:t>
            </a:r>
          </a:p>
          <a:p>
            <a:endParaRPr lang="nl-BE" dirty="0"/>
          </a:p>
          <a:p>
            <a:r>
              <a:rPr lang="nl-BE" dirty="0"/>
              <a:t>Nieuw dossierstuk VOORADVIES_BRANDWEER</a:t>
            </a:r>
          </a:p>
          <a:p>
            <a:r>
              <a:rPr lang="nl-BE" dirty="0"/>
              <a:t>Bij ‘mogelijk verplichte dossierstukken’ in het kader van stedenbouwkundige handelingen</a:t>
            </a:r>
          </a:p>
        </p:txBody>
      </p:sp>
    </p:spTree>
    <p:extLst>
      <p:ext uri="{BB962C8B-B14F-4D97-AF65-F5344CB8AC3E}">
        <p14:creationId xmlns:p14="http://schemas.microsoft.com/office/powerpoint/2010/main" val="187783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3DD85-4E94-491F-9ADC-F272B9881402}"/>
              </a:ext>
            </a:extLst>
          </p:cNvPr>
          <p:cNvSpPr>
            <a:spLocks noGrp="1"/>
          </p:cNvSpPr>
          <p:nvPr>
            <p:ph type="title"/>
          </p:nvPr>
        </p:nvSpPr>
        <p:spPr/>
        <p:txBody>
          <a:bodyPr/>
          <a:lstStyle/>
          <a:p>
            <a:r>
              <a:rPr lang="nl-BE" dirty="0"/>
              <a:t>Foutief dossierstuk gekoppeld aan formulieronderdeel</a:t>
            </a:r>
          </a:p>
        </p:txBody>
      </p:sp>
      <p:sp>
        <p:nvSpPr>
          <p:cNvPr id="3" name="Tijdelijke aanduiding voor inhoud 2">
            <a:extLst>
              <a:ext uri="{FF2B5EF4-FFF2-40B4-BE49-F238E27FC236}">
                <a16:creationId xmlns:a16="http://schemas.microsoft.com/office/drawing/2014/main" id="{A12F5FA6-9C3F-401D-9E71-F50979EE91A4}"/>
              </a:ext>
            </a:extLst>
          </p:cNvPr>
          <p:cNvSpPr>
            <a:spLocks noGrp="1"/>
          </p:cNvSpPr>
          <p:nvPr>
            <p:ph sz="half" idx="1"/>
          </p:nvPr>
        </p:nvSpPr>
        <p:spPr/>
        <p:txBody>
          <a:bodyPr/>
          <a:lstStyle/>
          <a:p>
            <a:r>
              <a:rPr lang="nl-BE" dirty="0"/>
              <a:t>Aan formulieronderdeel EFFECT_CUMULATIEF_AANZIENLIJK is een verkeerd dossierstuk OMV_E12_MAATREGELEN gekoppeld.</a:t>
            </a:r>
          </a:p>
          <a:p>
            <a:endParaRPr lang="nl-BE" dirty="0"/>
          </a:p>
          <a:p>
            <a:r>
              <a:rPr lang="nl-BE" dirty="0"/>
              <a:t>Het bestaande dossierstuk OMV_E12_AANZIENLIJK met datablok OMV_E12_AANZIENLIJK _001 moet gekoppeld worden aan dat formulieronderdeel. </a:t>
            </a:r>
          </a:p>
        </p:txBody>
      </p:sp>
    </p:spTree>
    <p:extLst>
      <p:ext uri="{BB962C8B-B14F-4D97-AF65-F5344CB8AC3E}">
        <p14:creationId xmlns:p14="http://schemas.microsoft.com/office/powerpoint/2010/main" val="14895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59BCA-378A-44EE-B9EC-56ACBDFCF9D7}"/>
              </a:ext>
            </a:extLst>
          </p:cNvPr>
          <p:cNvSpPr>
            <a:spLocks noGrp="1"/>
          </p:cNvSpPr>
          <p:nvPr>
            <p:ph type="title"/>
          </p:nvPr>
        </p:nvSpPr>
        <p:spPr/>
        <p:txBody>
          <a:bodyPr/>
          <a:lstStyle/>
          <a:p>
            <a:r>
              <a:rPr lang="nl-BE" dirty="0"/>
              <a:t>Pro memorie – Indienen beroepschrift door betrokkene</a:t>
            </a:r>
          </a:p>
        </p:txBody>
      </p:sp>
      <p:sp>
        <p:nvSpPr>
          <p:cNvPr id="3" name="Tijdelijke aanduiding voor inhoud 2">
            <a:extLst>
              <a:ext uri="{FF2B5EF4-FFF2-40B4-BE49-F238E27FC236}">
                <a16:creationId xmlns:a16="http://schemas.microsoft.com/office/drawing/2014/main" id="{9B5E261F-4725-4213-8585-65D9AF865810}"/>
              </a:ext>
            </a:extLst>
          </p:cNvPr>
          <p:cNvSpPr>
            <a:spLocks noGrp="1"/>
          </p:cNvSpPr>
          <p:nvPr>
            <p:ph sz="half" idx="1"/>
          </p:nvPr>
        </p:nvSpPr>
        <p:spPr>
          <a:xfrm>
            <a:off x="1235618" y="1690923"/>
            <a:ext cx="7416000" cy="4502407"/>
          </a:xfrm>
        </p:spPr>
        <p:txBody>
          <a:bodyPr/>
          <a:lstStyle/>
          <a:p>
            <a:r>
              <a:rPr lang="nl-BE" sz="2000" dirty="0"/>
              <a:t>Dit is deze zomer reeds apart bevraagd bij de dienstleveranciers.</a:t>
            </a:r>
          </a:p>
          <a:p>
            <a:r>
              <a:rPr lang="nl-BE" sz="2000" dirty="0"/>
              <a:t>Bij indienen van een beroepschrift door een betrokkene krijgt de VVO enkel de gebeurtenis uit eerste aanleg binnen. De uitslag van het volledig- en ontvankelijk onderzoek verwijst naar de systeem-gebeurtenis in de procedure laatste aanleg (die niet gekend is bij de VVO).</a:t>
            </a:r>
          </a:p>
          <a:p>
            <a:endParaRPr lang="nl-BE" sz="2000" dirty="0"/>
          </a:p>
          <a:p>
            <a:r>
              <a:rPr lang="nl-BE" sz="2000" dirty="0"/>
              <a:t>Tweede voorstel van oplossing was dat VVO, GEMEENTE_LIGGING en AVI  opgenomen zouden worden als bestemmeling bij de gebeurtenis SYSTEEM_INDIENEN_BEROEPSCHRIFT.</a:t>
            </a:r>
          </a:p>
          <a:p>
            <a:r>
              <a:rPr lang="nl-BE" sz="2000" dirty="0"/>
              <a:t>Op dit voorstel is geen reactie </a:t>
            </a:r>
            <a:r>
              <a:rPr lang="nl-BE" sz="2000"/>
              <a:t>meer gekomen.</a:t>
            </a:r>
          </a:p>
          <a:p>
            <a:pPr>
              <a:buNone/>
            </a:pPr>
            <a:endParaRPr lang="nl-BE" sz="2000" dirty="0"/>
          </a:p>
        </p:txBody>
      </p:sp>
    </p:spTree>
    <p:extLst>
      <p:ext uri="{BB962C8B-B14F-4D97-AF65-F5344CB8AC3E}">
        <p14:creationId xmlns:p14="http://schemas.microsoft.com/office/powerpoint/2010/main" val="55589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59BCA-378A-44EE-B9EC-56ACBDFCF9D7}"/>
              </a:ext>
            </a:extLst>
          </p:cNvPr>
          <p:cNvSpPr>
            <a:spLocks noGrp="1"/>
          </p:cNvSpPr>
          <p:nvPr>
            <p:ph type="title"/>
          </p:nvPr>
        </p:nvSpPr>
        <p:spPr/>
        <p:txBody>
          <a:bodyPr/>
          <a:lstStyle/>
          <a:p>
            <a:r>
              <a:rPr lang="nl-BE" dirty="0"/>
              <a:t>Nog te analyseren:</a:t>
            </a:r>
            <a:br>
              <a:rPr lang="nl-BE" dirty="0"/>
            </a:br>
            <a:r>
              <a:rPr lang="nl-BE" dirty="0"/>
              <a:t>registreer intrekking beroepsschrift</a:t>
            </a:r>
          </a:p>
        </p:txBody>
      </p:sp>
      <p:sp>
        <p:nvSpPr>
          <p:cNvPr id="3" name="Tijdelijke aanduiding voor inhoud 2">
            <a:extLst>
              <a:ext uri="{FF2B5EF4-FFF2-40B4-BE49-F238E27FC236}">
                <a16:creationId xmlns:a16="http://schemas.microsoft.com/office/drawing/2014/main" id="{9B5E261F-4725-4213-8585-65D9AF865810}"/>
              </a:ext>
            </a:extLst>
          </p:cNvPr>
          <p:cNvSpPr>
            <a:spLocks noGrp="1"/>
          </p:cNvSpPr>
          <p:nvPr>
            <p:ph sz="half" idx="1"/>
          </p:nvPr>
        </p:nvSpPr>
        <p:spPr>
          <a:xfrm>
            <a:off x="1235618" y="1690923"/>
            <a:ext cx="7416000" cy="4502407"/>
          </a:xfrm>
        </p:spPr>
        <p:txBody>
          <a:bodyPr/>
          <a:lstStyle/>
          <a:p>
            <a:r>
              <a:rPr lang="nl-BE" sz="2000" dirty="0"/>
              <a:t>In afwachting van ‘beroepsschrift als case’ nieuwe actie (indien haalbaar (tijd/technisch):</a:t>
            </a:r>
          </a:p>
          <a:p>
            <a:r>
              <a:rPr lang="nl-BE" sz="2000" dirty="0"/>
              <a:t>Registreer_intrekking_beroepsschrift met mogelijkheid om aan te geven of hierdoor beroepsprocedure stopt of niet …</a:t>
            </a:r>
          </a:p>
          <a:p>
            <a:pPr>
              <a:buNone/>
            </a:pPr>
            <a:endParaRPr lang="nl-BE" sz="2000" dirty="0"/>
          </a:p>
        </p:txBody>
      </p:sp>
    </p:spTree>
    <p:extLst>
      <p:ext uri="{BB962C8B-B14F-4D97-AF65-F5344CB8AC3E}">
        <p14:creationId xmlns:p14="http://schemas.microsoft.com/office/powerpoint/2010/main" val="272263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48680"/>
            <a:ext cx="7227887" cy="507330"/>
          </a:xfrm>
        </p:spPr>
        <p:txBody>
          <a:bodyPr/>
          <a:lstStyle/>
          <a:p>
            <a:r>
              <a:rPr lang="fr-BE" sz="3200" b="1" i="1" dirty="0"/>
              <a:t>Agenda</a:t>
            </a:r>
            <a:endParaRPr lang="nl-BE" sz="3200" b="1" i="1" dirty="0"/>
          </a:p>
        </p:txBody>
      </p:sp>
      <p:sp>
        <p:nvSpPr>
          <p:cNvPr id="3" name="Content Placeholder 2"/>
          <p:cNvSpPr>
            <a:spLocks noGrp="1"/>
          </p:cNvSpPr>
          <p:nvPr>
            <p:ph idx="1"/>
          </p:nvPr>
        </p:nvSpPr>
        <p:spPr>
          <a:xfrm>
            <a:off x="698628" y="1168998"/>
            <a:ext cx="7669360" cy="4636266"/>
          </a:xfrm>
        </p:spPr>
        <p:txBody>
          <a:bodyPr/>
          <a:lstStyle/>
          <a:p>
            <a:pPr marL="434975" lvl="3" indent="0">
              <a:buNone/>
            </a:pPr>
            <a:endParaRPr lang="nl-BE" sz="2000" dirty="0"/>
          </a:p>
          <a:p>
            <a:pPr lvl="3"/>
            <a:r>
              <a:rPr lang="nl-BE" sz="2000" dirty="0" err="1"/>
              <a:t>svz</a:t>
            </a:r>
            <a:r>
              <a:rPr lang="nl-BE" sz="2000" dirty="0"/>
              <a:t> fusies gemeenten</a:t>
            </a:r>
          </a:p>
          <a:p>
            <a:pPr lvl="3"/>
            <a:r>
              <a:rPr lang="nl-BE" sz="2000" dirty="0"/>
              <a:t>verdere planning</a:t>
            </a:r>
          </a:p>
          <a:p>
            <a:pPr lvl="3"/>
            <a:r>
              <a:rPr lang="nl-BE" sz="2000" dirty="0" err="1"/>
              <a:t>svz</a:t>
            </a:r>
            <a:r>
              <a:rPr lang="nl-BE" sz="2000" dirty="0"/>
              <a:t> ontwikkeling/analyses</a:t>
            </a:r>
          </a:p>
          <a:p>
            <a:pPr lvl="3"/>
            <a:r>
              <a:rPr lang="nl-BE" sz="2000" dirty="0"/>
              <a:t>Vragen aanpassingen parameters</a:t>
            </a:r>
          </a:p>
          <a:p>
            <a:pPr marL="434975" lvl="3" indent="0">
              <a:buNone/>
            </a:pPr>
            <a:r>
              <a:rPr lang="nl-BE" sz="2000" dirty="0"/>
              <a:t> </a:t>
            </a:r>
          </a:p>
          <a:p>
            <a:pPr lvl="3"/>
            <a:endParaRPr lang="nl-BE" sz="2000" dirty="0"/>
          </a:p>
        </p:txBody>
      </p:sp>
    </p:spTree>
    <p:extLst>
      <p:ext uri="{BB962C8B-B14F-4D97-AF65-F5344CB8AC3E}">
        <p14:creationId xmlns:p14="http://schemas.microsoft.com/office/powerpoint/2010/main" val="181656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7227887" cy="720080"/>
          </a:xfrm>
        </p:spPr>
        <p:txBody>
          <a:bodyPr/>
          <a:lstStyle/>
          <a:p>
            <a:pPr lvl="3"/>
            <a:r>
              <a:rPr lang="nl-BE" sz="3700" b="1" i="1" kern="1200" dirty="0" err="1">
                <a:solidFill>
                  <a:srgbClr val="D96422"/>
                </a:solidFill>
                <a:latin typeface="FlandersArtSans-Bold" panose="00000800000000000000" pitchFamily="2" charset="0"/>
                <a:ea typeface="+mj-ea"/>
                <a:cs typeface="+mj-cs"/>
              </a:rPr>
              <a:t>Svz</a:t>
            </a:r>
            <a:r>
              <a:rPr lang="nl-BE" sz="3200" b="1" i="1" dirty="0">
                <a:latin typeface="+mj-lt"/>
                <a:ea typeface="+mj-ea"/>
                <a:cs typeface="+mj-cs"/>
              </a:rPr>
              <a:t> </a:t>
            </a:r>
            <a:r>
              <a:rPr lang="nl-BE" sz="3700" b="1" i="1" kern="1200" dirty="0">
                <a:solidFill>
                  <a:srgbClr val="D96422"/>
                </a:solidFill>
                <a:latin typeface="FlandersArtSans-Bold" panose="00000800000000000000" pitchFamily="2" charset="0"/>
                <a:ea typeface="+mj-ea"/>
                <a:cs typeface="+mj-cs"/>
              </a:rPr>
              <a:t>fusies</a:t>
            </a:r>
            <a:r>
              <a:rPr lang="nl-BE" sz="3200" b="1" i="1" dirty="0">
                <a:latin typeface="+mj-lt"/>
                <a:ea typeface="+mj-ea"/>
                <a:cs typeface="+mj-cs"/>
              </a:rPr>
              <a:t> </a:t>
            </a:r>
            <a:r>
              <a:rPr lang="nl-BE" sz="3700" b="1" i="1" kern="1200" dirty="0">
                <a:solidFill>
                  <a:srgbClr val="D96422"/>
                </a:solidFill>
                <a:latin typeface="FlandersArtSans-Bold" panose="00000800000000000000" pitchFamily="2" charset="0"/>
                <a:ea typeface="+mj-ea"/>
                <a:cs typeface="+mj-cs"/>
              </a:rPr>
              <a:t>gemeenten</a:t>
            </a: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651768" y="1265114"/>
            <a:ext cx="8136904" cy="3262432"/>
          </a:xfrm>
          <a:prstGeom prst="rect">
            <a:avLst/>
          </a:prstGeom>
          <a:noFill/>
        </p:spPr>
        <p:txBody>
          <a:bodyPr wrap="square" rtlCol="0">
            <a:spAutoFit/>
          </a:bodyPr>
          <a:lstStyle/>
          <a:p>
            <a:pPr algn="l"/>
            <a:endParaRPr lang="nl-BE" sz="800" dirty="0"/>
          </a:p>
          <a:p>
            <a:pPr algn="l"/>
            <a:endParaRPr lang="nl-BE" dirty="0"/>
          </a:p>
          <a:p>
            <a:pPr marL="285750" indent="-285750" algn="l">
              <a:buFont typeface="Arial" panose="020B0604020202020204" pitchFamily="34" charset="0"/>
              <a:buChar char="•"/>
            </a:pPr>
            <a:r>
              <a:rPr lang="nl-BE" dirty="0"/>
              <a:t>Ontwikkeling afgerond tegen 19/10</a:t>
            </a:r>
          </a:p>
          <a:p>
            <a:pPr marL="285750" indent="-285750" algn="l">
              <a:buFont typeface="Arial" panose="020B0604020202020204" pitchFamily="34" charset="0"/>
              <a:buChar char="•"/>
            </a:pPr>
            <a:r>
              <a:rPr lang="nl-BE" dirty="0"/>
              <a:t>Beschikbaar op oefen op 2/11(uitgezonderd nieuwe straatnamen)</a:t>
            </a:r>
          </a:p>
          <a:p>
            <a:pPr marL="742950" lvl="1" indent="-285750" algn="l">
              <a:buFont typeface="Arial" panose="020B0604020202020204" pitchFamily="34" charset="0"/>
              <a:buChar char="•"/>
            </a:pPr>
            <a:r>
              <a:rPr lang="nl-BE" dirty="0"/>
              <a:t>Testscenario nog af te stemmen met afnemers</a:t>
            </a:r>
          </a:p>
          <a:p>
            <a:pPr marL="285750" indent="-285750" algn="l">
              <a:buFont typeface="Arial" panose="020B0604020202020204" pitchFamily="34" charset="0"/>
              <a:buChar char="•"/>
            </a:pPr>
            <a:r>
              <a:rPr lang="nl-BE" dirty="0"/>
              <a:t>Fusiegemeentes zijn opgeladen in </a:t>
            </a:r>
            <a:r>
              <a:rPr lang="nl-BE" dirty="0" err="1"/>
              <a:t>ldap</a:t>
            </a:r>
            <a:r>
              <a:rPr lang="nl-BE" dirty="0"/>
              <a:t> (oefen en productie)</a:t>
            </a:r>
          </a:p>
          <a:p>
            <a:pPr marL="285750" indent="-285750" algn="l">
              <a:buFont typeface="Arial" panose="020B0604020202020204" pitchFamily="34" charset="0"/>
              <a:buChar char="•"/>
            </a:pPr>
            <a:r>
              <a:rPr lang="nl-BE" dirty="0"/>
              <a:t>Certificaten kunnen aangemaakt worden : </a:t>
            </a:r>
          </a:p>
          <a:p>
            <a:pPr marL="742950" lvl="1" indent="-285750" algn="l">
              <a:buFont typeface="Arial" panose="020B0604020202020204" pitchFamily="34" charset="0"/>
              <a:buChar char="•"/>
            </a:pPr>
            <a:r>
              <a:rPr lang="nl-BE" dirty="0"/>
              <a:t>CN oefen : </a:t>
            </a:r>
            <a:r>
              <a:rPr lang="nl-BE" dirty="0" err="1"/>
              <a:t>naam_fusie_gemeente</a:t>
            </a:r>
            <a:r>
              <a:rPr lang="nl-BE" dirty="0"/>
              <a:t>/omgevingsvergunning-test</a:t>
            </a:r>
          </a:p>
          <a:p>
            <a:pPr marL="742950" lvl="1" indent="-285750" algn="l">
              <a:buFont typeface="Arial" panose="020B0604020202020204" pitchFamily="34" charset="0"/>
              <a:buChar char="•"/>
            </a:pPr>
            <a:r>
              <a:rPr lang="nl-BE" dirty="0" err="1"/>
              <a:t>Vb</a:t>
            </a:r>
            <a:r>
              <a:rPr lang="nl-BE" dirty="0"/>
              <a:t> kruisem.be/omgevingsvergunning-test.</a:t>
            </a:r>
          </a:p>
          <a:p>
            <a:pPr algn="l"/>
            <a:endParaRPr lang="nl-BE" dirty="0"/>
          </a:p>
          <a:p>
            <a:pPr algn="l"/>
            <a:endParaRPr lang="nl-BE" dirty="0"/>
          </a:p>
          <a:p>
            <a:pPr algn="l"/>
            <a:r>
              <a:rPr lang="nl-BE" dirty="0"/>
              <a:t>				</a:t>
            </a:r>
            <a:endParaRPr lang="nl-BE" sz="1600" dirty="0"/>
          </a:p>
        </p:txBody>
      </p:sp>
    </p:spTree>
    <p:extLst>
      <p:ext uri="{BB962C8B-B14F-4D97-AF65-F5344CB8AC3E}">
        <p14:creationId xmlns:p14="http://schemas.microsoft.com/office/powerpoint/2010/main" val="279783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605" y="393513"/>
            <a:ext cx="7227887" cy="720080"/>
          </a:xfrm>
        </p:spPr>
        <p:txBody>
          <a:bodyPr/>
          <a:lstStyle/>
          <a:p>
            <a:pPr lvl="3"/>
            <a:r>
              <a:rPr lang="nl-BE" sz="3700" b="1" i="1" kern="1200" dirty="0">
                <a:solidFill>
                  <a:srgbClr val="D96422"/>
                </a:solidFill>
                <a:latin typeface="FlandersArtSans-Bold" panose="00000800000000000000" pitchFamily="2" charset="0"/>
                <a:ea typeface="+mj-ea"/>
                <a:cs typeface="+mj-cs"/>
              </a:rPr>
              <a:t>Planning</a:t>
            </a: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651768" y="1265114"/>
            <a:ext cx="8136904" cy="5201424"/>
          </a:xfrm>
          <a:prstGeom prst="rect">
            <a:avLst/>
          </a:prstGeom>
          <a:noFill/>
        </p:spPr>
        <p:txBody>
          <a:bodyPr wrap="square" rtlCol="0">
            <a:spAutoFit/>
          </a:bodyPr>
          <a:lstStyle/>
          <a:p>
            <a:pPr algn="l"/>
            <a:endParaRPr lang="nl-BE" sz="800" dirty="0"/>
          </a:p>
          <a:p>
            <a:pPr algn="l"/>
            <a:endParaRPr lang="nl-BE" dirty="0"/>
          </a:p>
          <a:p>
            <a:pPr algn="l"/>
            <a:r>
              <a:rPr lang="nl-BE" b="1" dirty="0"/>
              <a:t>Kleinhandel en vegetatie </a:t>
            </a:r>
            <a:r>
              <a:rPr lang="nl-BE" dirty="0"/>
              <a:t>:</a:t>
            </a:r>
          </a:p>
          <a:p>
            <a:pPr marL="285750" indent="-285750" algn="l">
              <a:buFont typeface="Arial" panose="020B0604020202020204" pitchFamily="34" charset="0"/>
              <a:buChar char="•"/>
            </a:pPr>
            <a:r>
              <a:rPr lang="nl-BE" dirty="0"/>
              <a:t>Ontwikkeling afgerond. Kan getest worden op oefen 2</a:t>
            </a:r>
          </a:p>
          <a:p>
            <a:pPr marL="285750" indent="-285750" algn="l">
              <a:buFont typeface="Arial" panose="020B0604020202020204" pitchFamily="34" charset="0"/>
              <a:buChar char="•"/>
            </a:pPr>
            <a:r>
              <a:rPr lang="nl-BE" dirty="0"/>
              <a:t>PDF rapport kleinhandel en vegetatie : </a:t>
            </a:r>
          </a:p>
          <a:p>
            <a:pPr marL="742950" lvl="1" indent="-285750" algn="l">
              <a:buFont typeface="Arial" panose="020B0604020202020204" pitchFamily="34" charset="0"/>
              <a:buChar char="•"/>
            </a:pPr>
            <a:r>
              <a:rPr lang="nl-BE" dirty="0"/>
              <a:t>ontwikkeling klaar.  </a:t>
            </a:r>
          </a:p>
          <a:p>
            <a:pPr marL="742950" lvl="1" indent="-285750" algn="l">
              <a:buFont typeface="Arial" panose="020B0604020202020204" pitchFamily="34" charset="0"/>
              <a:buChar char="•"/>
            </a:pPr>
            <a:r>
              <a:rPr lang="nl-BE" dirty="0"/>
              <a:t>Wordt met release 2.36 naar oefen 2 gebracht op 5 oktober</a:t>
            </a:r>
          </a:p>
          <a:p>
            <a:pPr lvl="1" algn="l"/>
            <a:endParaRPr lang="nl-BE" dirty="0"/>
          </a:p>
          <a:p>
            <a:pPr algn="l"/>
            <a:r>
              <a:rPr lang="nl-BE" b="1" dirty="0" err="1"/>
              <a:t>Projectinhoudversies</a:t>
            </a:r>
            <a:r>
              <a:rPr lang="nl-BE" b="1" dirty="0"/>
              <a:t> / personen / nieuwe </a:t>
            </a:r>
            <a:r>
              <a:rPr lang="nl-BE" b="1" dirty="0" err="1"/>
              <a:t>layout</a:t>
            </a:r>
            <a:r>
              <a:rPr lang="nl-BE" b="1" dirty="0"/>
              <a:t> </a:t>
            </a:r>
            <a:r>
              <a:rPr lang="nl-BE" dirty="0"/>
              <a:t>(</a:t>
            </a:r>
            <a:r>
              <a:rPr lang="nl-BE" dirty="0" err="1"/>
              <a:t>incl</a:t>
            </a:r>
            <a:r>
              <a:rPr lang="nl-BE" dirty="0"/>
              <a:t> Franstalige interface).</a:t>
            </a:r>
          </a:p>
          <a:p>
            <a:pPr marL="285750" indent="-285750" algn="l">
              <a:buFont typeface="Arial" panose="020B0604020202020204" pitchFamily="34" charset="0"/>
              <a:buChar char="•"/>
            </a:pPr>
            <a:r>
              <a:rPr lang="nl-BE" dirty="0"/>
              <a:t>Ontwikkeling klaar tegen eind december</a:t>
            </a:r>
          </a:p>
          <a:p>
            <a:pPr marL="285750" indent="-285750" algn="l">
              <a:buFont typeface="Arial" panose="020B0604020202020204" pitchFamily="34" charset="0"/>
              <a:buChar char="•"/>
            </a:pPr>
            <a:r>
              <a:rPr lang="nl-BE" dirty="0"/>
              <a:t>Daarna testen</a:t>
            </a:r>
          </a:p>
          <a:p>
            <a:pPr marL="285750" indent="-285750" algn="l">
              <a:buFont typeface="Arial" panose="020B0604020202020204" pitchFamily="34" charset="0"/>
              <a:buChar char="•"/>
            </a:pPr>
            <a:r>
              <a:rPr lang="nl-BE" dirty="0"/>
              <a:t>Release productie begin april</a:t>
            </a:r>
          </a:p>
          <a:p>
            <a:pPr algn="l"/>
            <a:endParaRPr lang="nl-BE" dirty="0"/>
          </a:p>
          <a:p>
            <a:pPr algn="l"/>
            <a:r>
              <a:rPr lang="nl-BE" b="1" dirty="0"/>
              <a:t>Dossierafdruk (aanpassingen bestaande + automatisch genereren afdruk)</a:t>
            </a:r>
          </a:p>
          <a:p>
            <a:pPr marL="285750" indent="-285750" algn="l">
              <a:buFont typeface="Arial" panose="020B0604020202020204" pitchFamily="34" charset="0"/>
              <a:buChar char="•"/>
            </a:pPr>
            <a:r>
              <a:rPr lang="nl-BE" dirty="0"/>
              <a:t>Ontwikkeling klaar tegen eind november</a:t>
            </a:r>
          </a:p>
          <a:p>
            <a:pPr marL="285750" indent="-285750" algn="l">
              <a:buFont typeface="Arial" panose="020B0604020202020204" pitchFamily="34" charset="0"/>
              <a:buChar char="•"/>
            </a:pPr>
            <a:r>
              <a:rPr lang="nl-BE" dirty="0"/>
              <a:t>PM: Mogelijkheid op te vragen met bestaande dienst: geef_pdf_versies</a:t>
            </a:r>
          </a:p>
          <a:p>
            <a:pPr algn="l"/>
            <a:endParaRPr lang="nl-BE" dirty="0"/>
          </a:p>
          <a:p>
            <a:pPr algn="l"/>
            <a:endParaRPr lang="nl-BE" dirty="0"/>
          </a:p>
          <a:p>
            <a:pPr algn="l"/>
            <a:r>
              <a:rPr lang="nl-BE" dirty="0"/>
              <a:t>				</a:t>
            </a:r>
            <a:endParaRPr lang="nl-BE" sz="1600" dirty="0"/>
          </a:p>
        </p:txBody>
      </p:sp>
    </p:spTree>
    <p:extLst>
      <p:ext uri="{BB962C8B-B14F-4D97-AF65-F5344CB8AC3E}">
        <p14:creationId xmlns:p14="http://schemas.microsoft.com/office/powerpoint/2010/main" val="170891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7227887" cy="720080"/>
          </a:xfrm>
        </p:spPr>
        <p:txBody>
          <a:bodyPr/>
          <a:lstStyle/>
          <a:p>
            <a:pPr lvl="3"/>
            <a:r>
              <a:rPr lang="nl-BE" sz="3700" b="1" i="1" kern="1200" dirty="0">
                <a:solidFill>
                  <a:srgbClr val="D96422"/>
                </a:solidFill>
                <a:latin typeface="FlandersArtSans-Bold" panose="00000800000000000000" pitchFamily="2" charset="0"/>
                <a:ea typeface="+mj-ea"/>
                <a:cs typeface="+mj-cs"/>
              </a:rPr>
              <a:t>Planning</a:t>
            </a:r>
            <a:r>
              <a:rPr lang="nl-BE" sz="3200" b="1" i="1" dirty="0">
                <a:latin typeface="+mj-lt"/>
                <a:ea typeface="+mj-ea"/>
                <a:cs typeface="+mj-cs"/>
              </a:rPr>
              <a:t> </a:t>
            </a:r>
            <a:r>
              <a:rPr lang="nl-BE" sz="3700" b="1" i="1" kern="1200" dirty="0">
                <a:solidFill>
                  <a:srgbClr val="D96422"/>
                </a:solidFill>
                <a:latin typeface="FlandersArtSans-Bold" panose="00000800000000000000" pitchFamily="2" charset="0"/>
                <a:ea typeface="+mj-ea"/>
                <a:cs typeface="+mj-cs"/>
              </a:rPr>
              <a:t>-</a:t>
            </a:r>
            <a:r>
              <a:rPr lang="nl-BE" sz="3200" b="1" i="1" dirty="0">
                <a:latin typeface="+mj-lt"/>
                <a:ea typeface="+mj-ea"/>
                <a:cs typeface="+mj-cs"/>
              </a:rPr>
              <a:t> </a:t>
            </a:r>
            <a:r>
              <a:rPr lang="nl-BE" sz="3700" b="1" i="1" kern="1200" dirty="0">
                <a:solidFill>
                  <a:srgbClr val="D96422"/>
                </a:solidFill>
                <a:latin typeface="FlandersArtSans-Bold" panose="00000800000000000000" pitchFamily="2" charset="0"/>
                <a:ea typeface="+mj-ea"/>
                <a:cs typeface="+mj-cs"/>
              </a:rPr>
              <a:t>releasedatums</a:t>
            </a:r>
          </a:p>
        </p:txBody>
      </p:sp>
      <p:sp>
        <p:nvSpPr>
          <p:cNvPr id="3" name="Content Placeholder 2"/>
          <p:cNvSpPr>
            <a:spLocks noGrp="1"/>
          </p:cNvSpPr>
          <p:nvPr>
            <p:ph idx="1"/>
          </p:nvPr>
        </p:nvSpPr>
        <p:spPr>
          <a:xfrm>
            <a:off x="179512" y="1265114"/>
            <a:ext cx="9081417" cy="4680520"/>
          </a:xfrm>
        </p:spPr>
        <p:txBody>
          <a:bodyPr/>
          <a:lstStyle/>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a:p>
            <a:pPr marL="819150" indent="-457200" defTabSz="711200">
              <a:buClrTx/>
              <a:buSzPct val="100000"/>
              <a:buNone/>
            </a:pPr>
            <a:endParaRPr lang="fr-BE" sz="2000" dirty="0"/>
          </a:p>
        </p:txBody>
      </p:sp>
      <p:sp>
        <p:nvSpPr>
          <p:cNvPr id="6" name="TextBox 5"/>
          <p:cNvSpPr txBox="1"/>
          <p:nvPr/>
        </p:nvSpPr>
        <p:spPr>
          <a:xfrm>
            <a:off x="651768" y="1265114"/>
            <a:ext cx="8136904" cy="1600438"/>
          </a:xfrm>
          <a:prstGeom prst="rect">
            <a:avLst/>
          </a:prstGeom>
          <a:noFill/>
        </p:spPr>
        <p:txBody>
          <a:bodyPr wrap="square" rtlCol="0">
            <a:spAutoFit/>
          </a:bodyPr>
          <a:lstStyle/>
          <a:p>
            <a:pPr algn="l"/>
            <a:endParaRPr lang="nl-BE" sz="800" dirty="0"/>
          </a:p>
          <a:p>
            <a:pPr algn="l"/>
            <a:endParaRPr lang="nl-BE" dirty="0"/>
          </a:p>
          <a:p>
            <a:pPr algn="l"/>
            <a:r>
              <a:rPr lang="nl-BE" dirty="0"/>
              <a:t>Minor releases &amp; </a:t>
            </a:r>
            <a:r>
              <a:rPr lang="nl-BE" dirty="0" err="1"/>
              <a:t>bugfixing</a:t>
            </a:r>
            <a:r>
              <a:rPr lang="nl-BE" dirty="0"/>
              <a:t> </a:t>
            </a:r>
          </a:p>
          <a:p>
            <a:pPr algn="l"/>
            <a:endParaRPr lang="nl-BE" dirty="0"/>
          </a:p>
          <a:p>
            <a:pPr algn="l"/>
            <a:endParaRPr lang="nl-BE" dirty="0"/>
          </a:p>
          <a:p>
            <a:pPr algn="l"/>
            <a:r>
              <a:rPr lang="nl-BE" dirty="0"/>
              <a:t>				</a:t>
            </a:r>
            <a:endParaRPr lang="nl-BE" sz="1600" dirty="0"/>
          </a:p>
        </p:txBody>
      </p:sp>
      <p:graphicFrame>
        <p:nvGraphicFramePr>
          <p:cNvPr id="5" name="Table 4"/>
          <p:cNvGraphicFramePr>
            <a:graphicFrameLocks noGrp="1"/>
          </p:cNvGraphicFramePr>
          <p:nvPr>
            <p:extLst/>
          </p:nvPr>
        </p:nvGraphicFramePr>
        <p:xfrm>
          <a:off x="753741" y="2180590"/>
          <a:ext cx="4250307" cy="1824475"/>
        </p:xfrm>
        <a:graphic>
          <a:graphicData uri="http://schemas.openxmlformats.org/drawingml/2006/table">
            <a:tbl>
              <a:tblPr>
                <a:tableStyleId>{5C22544A-7EE6-4342-B048-85BDC9FD1C3A}</a:tableStyleId>
              </a:tblPr>
              <a:tblGrid>
                <a:gridCol w="624804">
                  <a:extLst>
                    <a:ext uri="{9D8B030D-6E8A-4147-A177-3AD203B41FA5}">
                      <a16:colId xmlns:a16="http://schemas.microsoft.com/office/drawing/2014/main" val="20000"/>
                    </a:ext>
                  </a:extLst>
                </a:gridCol>
                <a:gridCol w="1664772">
                  <a:extLst>
                    <a:ext uri="{9D8B030D-6E8A-4147-A177-3AD203B41FA5}">
                      <a16:colId xmlns:a16="http://schemas.microsoft.com/office/drawing/2014/main" val="20001"/>
                    </a:ext>
                  </a:extLst>
                </a:gridCol>
                <a:gridCol w="1960731">
                  <a:extLst>
                    <a:ext uri="{9D8B030D-6E8A-4147-A177-3AD203B41FA5}">
                      <a16:colId xmlns:a16="http://schemas.microsoft.com/office/drawing/2014/main" val="20002"/>
                    </a:ext>
                  </a:extLst>
                </a:gridCol>
              </a:tblGrid>
              <a:tr h="283744">
                <a:tc>
                  <a:txBody>
                    <a:bodyPr/>
                    <a:lstStyle/>
                    <a:p>
                      <a:pPr algn="l" fontAlgn="b"/>
                      <a:r>
                        <a:rPr lang="nl-BE" sz="1100" b="1" u="none" strike="noStrike" dirty="0">
                          <a:effectLst/>
                        </a:rPr>
                        <a:t>versie</a:t>
                      </a:r>
                      <a:endParaRPr lang="nl-BE"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BE" sz="1100" b="1" u="none" strike="noStrike">
                          <a:effectLst/>
                        </a:rPr>
                        <a:t>releasedatum oefen</a:t>
                      </a:r>
                      <a:endParaRPr lang="nl-BE"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b="1" u="none" strike="noStrike" dirty="0">
                          <a:effectLst/>
                        </a:rPr>
                        <a:t>releasedatum productie</a:t>
                      </a:r>
                      <a:endParaRPr lang="nl-BE"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513577">
                <a:tc>
                  <a:txBody>
                    <a:bodyPr/>
                    <a:lstStyle/>
                    <a:p>
                      <a:pPr algn="l" fontAlgn="b"/>
                      <a:r>
                        <a:rPr lang="nl-BE" sz="1100" u="none" strike="noStrike">
                          <a:effectLst/>
                        </a:rPr>
                        <a:t>2.40.00</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dirty="0">
                          <a:effectLst/>
                        </a:rPr>
                        <a:t>30-nov-2018 </a:t>
                      </a:r>
                      <a:endParaRPr lang="nl-B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17-dec-2018 </a:t>
                      </a:r>
                      <a:endParaRPr lang="nl-B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513577">
                <a:tc>
                  <a:txBody>
                    <a:bodyPr/>
                    <a:lstStyle/>
                    <a:p>
                      <a:pPr algn="l" fontAlgn="b"/>
                      <a:r>
                        <a:rPr lang="nl-BE" sz="1100" u="none" strike="noStrike">
                          <a:effectLst/>
                        </a:rPr>
                        <a:t>2.38.00</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dirty="0">
                          <a:effectLst/>
                        </a:rPr>
                        <a:t>2-nov-2018 </a:t>
                      </a:r>
                      <a:endParaRPr lang="nl-B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19-nov-2018 </a:t>
                      </a:r>
                      <a:endParaRPr lang="nl-B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513577">
                <a:tc>
                  <a:txBody>
                    <a:bodyPr/>
                    <a:lstStyle/>
                    <a:p>
                      <a:pPr algn="l" fontAlgn="b"/>
                      <a:r>
                        <a:rPr lang="nl-BE" sz="1100" u="none" strike="noStrike">
                          <a:effectLst/>
                        </a:rPr>
                        <a:t>2.36.00</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dirty="0">
                          <a:effectLst/>
                        </a:rPr>
                        <a:t>5-okt-2018 </a:t>
                      </a:r>
                      <a:endParaRPr lang="nl-B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dirty="0">
                          <a:effectLst/>
                        </a:rPr>
                        <a:t>22-okt-2018 </a:t>
                      </a:r>
                      <a:endParaRPr lang="nl-B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760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463" y="833438"/>
            <a:ext cx="7227887" cy="723354"/>
          </a:xfrm>
        </p:spPr>
        <p:txBody>
          <a:bodyPr/>
          <a:lstStyle/>
          <a:p>
            <a:r>
              <a:rPr lang="nl-BE" b="1" i="1" dirty="0"/>
              <a:t>SVZ analyse</a:t>
            </a:r>
          </a:p>
        </p:txBody>
      </p:sp>
      <p:sp>
        <p:nvSpPr>
          <p:cNvPr id="3" name="Content Placeholder 2"/>
          <p:cNvSpPr>
            <a:spLocks noGrp="1"/>
          </p:cNvSpPr>
          <p:nvPr>
            <p:ph idx="1"/>
          </p:nvPr>
        </p:nvSpPr>
        <p:spPr>
          <a:xfrm>
            <a:off x="827584" y="1844824"/>
            <a:ext cx="7272337" cy="3727450"/>
          </a:xfrm>
        </p:spPr>
        <p:txBody>
          <a:bodyPr/>
          <a:lstStyle/>
          <a:p>
            <a:endParaRPr lang="nl-BE" dirty="0"/>
          </a:p>
          <a:p>
            <a:r>
              <a:rPr lang="nl-BE" dirty="0"/>
              <a:t>Klaar, maar nog in te plannen voor ontwikkeling</a:t>
            </a:r>
          </a:p>
          <a:p>
            <a:pPr marL="285750" indent="-285750">
              <a:lnSpc>
                <a:spcPct val="100000"/>
              </a:lnSpc>
              <a:spcBef>
                <a:spcPct val="0"/>
              </a:spcBef>
              <a:spcAft>
                <a:spcPct val="0"/>
              </a:spcAft>
              <a:buClrTx/>
              <a:buSzTx/>
              <a:buFont typeface="Arial" panose="020B0604020202020204" pitchFamily="34" charset="0"/>
              <a:buChar char="•"/>
            </a:pPr>
            <a:r>
              <a:rPr lang="nl-BE" sz="1800" kern="1200" dirty="0">
                <a:solidFill>
                  <a:srgbClr val="000000"/>
                </a:solidFill>
                <a:latin typeface="Arial" charset="0"/>
              </a:rPr>
              <a:t>Nieuwe verkaveling &amp; bijstellen verkaveling</a:t>
            </a:r>
          </a:p>
          <a:p>
            <a:pPr marL="285750" indent="-285750">
              <a:lnSpc>
                <a:spcPct val="100000"/>
              </a:lnSpc>
              <a:spcBef>
                <a:spcPct val="0"/>
              </a:spcBef>
              <a:spcAft>
                <a:spcPct val="0"/>
              </a:spcAft>
              <a:buClrTx/>
              <a:buSzTx/>
              <a:buFont typeface="Arial" panose="020B0604020202020204" pitchFamily="34" charset="0"/>
              <a:buChar char="•"/>
            </a:pPr>
            <a:r>
              <a:rPr lang="nl-BE" sz="1800" kern="1200" dirty="0">
                <a:solidFill>
                  <a:srgbClr val="000000"/>
                </a:solidFill>
                <a:latin typeface="Arial" charset="0"/>
              </a:rPr>
              <a:t>Beroepsschriften als case</a:t>
            </a:r>
          </a:p>
          <a:p>
            <a:pPr marL="285750" indent="-285750">
              <a:lnSpc>
                <a:spcPct val="100000"/>
              </a:lnSpc>
              <a:spcBef>
                <a:spcPct val="0"/>
              </a:spcBef>
              <a:spcAft>
                <a:spcPct val="0"/>
              </a:spcAft>
              <a:buClrTx/>
              <a:buSzTx/>
              <a:buFont typeface="Arial" panose="020B0604020202020204" pitchFamily="34" charset="0"/>
              <a:buChar char="•"/>
            </a:pPr>
            <a:endParaRPr lang="nl-BE" sz="1800" kern="1200" dirty="0">
              <a:solidFill>
                <a:srgbClr val="000000"/>
              </a:solidFill>
              <a:latin typeface="Arial" charset="0"/>
            </a:endParaRPr>
          </a:p>
          <a:p>
            <a:r>
              <a:rPr lang="nl-BE" dirty="0"/>
              <a:t>In uitvoering :</a:t>
            </a:r>
          </a:p>
          <a:p>
            <a:pPr marL="285750" lvl="0" indent="-285750">
              <a:lnSpc>
                <a:spcPct val="100000"/>
              </a:lnSpc>
              <a:spcBef>
                <a:spcPct val="0"/>
              </a:spcBef>
              <a:spcAft>
                <a:spcPct val="0"/>
              </a:spcAft>
              <a:buClrTx/>
              <a:buSzTx/>
              <a:buFont typeface="Arial" panose="020B0604020202020204" pitchFamily="34" charset="0"/>
              <a:buChar char="•"/>
            </a:pPr>
            <a:r>
              <a:rPr lang="nl-BE" sz="1800" kern="1200" dirty="0">
                <a:solidFill>
                  <a:srgbClr val="000000"/>
                </a:solidFill>
                <a:latin typeface="Arial" charset="0"/>
              </a:rPr>
              <a:t>Beslissing na beslissing	</a:t>
            </a:r>
          </a:p>
          <a:p>
            <a:pPr marL="285750" lvl="0" indent="-285750">
              <a:lnSpc>
                <a:spcPct val="100000"/>
              </a:lnSpc>
              <a:spcBef>
                <a:spcPct val="0"/>
              </a:spcBef>
              <a:spcAft>
                <a:spcPct val="0"/>
              </a:spcAft>
              <a:buClrTx/>
              <a:buSzTx/>
              <a:buFont typeface="Arial" panose="020B0604020202020204" pitchFamily="34" charset="0"/>
              <a:buChar char="•"/>
            </a:pPr>
            <a:r>
              <a:rPr lang="nl-BE" sz="1800" kern="1200" dirty="0">
                <a:solidFill>
                  <a:srgbClr val="000000"/>
                </a:solidFill>
                <a:latin typeface="Arial" charset="0"/>
              </a:rPr>
              <a:t>Register omgevingsvergunning en archivering als bewijsspoor</a:t>
            </a:r>
          </a:p>
          <a:p>
            <a:pPr marL="285750" lvl="0" indent="-285750">
              <a:lnSpc>
                <a:spcPct val="100000"/>
              </a:lnSpc>
              <a:spcBef>
                <a:spcPct val="0"/>
              </a:spcBef>
              <a:spcAft>
                <a:spcPct val="0"/>
              </a:spcAft>
              <a:buClrTx/>
              <a:buSzTx/>
              <a:buFont typeface="Arial" panose="020B0604020202020204" pitchFamily="34" charset="0"/>
              <a:buChar char="•"/>
            </a:pPr>
            <a:r>
              <a:rPr lang="nl-BE" sz="1800" kern="1200" dirty="0">
                <a:solidFill>
                  <a:srgbClr val="000000"/>
                </a:solidFill>
                <a:latin typeface="Arial" charset="0"/>
              </a:rPr>
              <a:t>Specificatie-releases van Projectinhoud Type	</a:t>
            </a:r>
          </a:p>
          <a:p>
            <a:pPr marL="285750" lvl="0" indent="-285750">
              <a:lnSpc>
                <a:spcPct val="100000"/>
              </a:lnSpc>
              <a:spcBef>
                <a:spcPct val="0"/>
              </a:spcBef>
              <a:spcAft>
                <a:spcPct val="0"/>
              </a:spcAft>
              <a:buClrTx/>
              <a:buSzTx/>
              <a:buFont typeface="Arial" panose="020B0604020202020204" pitchFamily="34" charset="0"/>
              <a:buChar char="•"/>
            </a:pPr>
            <a:r>
              <a:rPr lang="nl-BE" sz="1800" kern="1200" dirty="0">
                <a:solidFill>
                  <a:srgbClr val="000000"/>
                </a:solidFill>
                <a:latin typeface="Arial" charset="0"/>
              </a:rPr>
              <a:t>Fusie gemeenten voor </a:t>
            </a:r>
            <a:r>
              <a:rPr lang="nl-BE" sz="1800" kern="1200" dirty="0" err="1">
                <a:solidFill>
                  <a:srgbClr val="000000"/>
                </a:solidFill>
                <a:latin typeface="Arial" charset="0"/>
              </a:rPr>
              <a:t>legacy</a:t>
            </a:r>
            <a:r>
              <a:rPr lang="nl-BE" sz="1800" kern="1200" dirty="0">
                <a:solidFill>
                  <a:srgbClr val="000000"/>
                </a:solidFill>
                <a:latin typeface="Arial" charset="0"/>
              </a:rPr>
              <a:t> DBA</a:t>
            </a:r>
          </a:p>
          <a:p>
            <a:pPr marL="0" lvl="0" indent="0">
              <a:lnSpc>
                <a:spcPct val="100000"/>
              </a:lnSpc>
              <a:spcBef>
                <a:spcPct val="0"/>
              </a:spcBef>
              <a:spcAft>
                <a:spcPct val="0"/>
              </a:spcAft>
              <a:buClrTx/>
              <a:buSzTx/>
              <a:buNone/>
            </a:pPr>
            <a:endParaRPr lang="nl-BE" sz="1800" kern="1200" dirty="0">
              <a:solidFill>
                <a:srgbClr val="000000"/>
              </a:solidFill>
              <a:latin typeface="Arial" charset="0"/>
            </a:endParaRPr>
          </a:p>
          <a:p>
            <a:pPr marL="0" lvl="0" indent="0">
              <a:lnSpc>
                <a:spcPct val="100000"/>
              </a:lnSpc>
              <a:spcBef>
                <a:spcPct val="0"/>
              </a:spcBef>
              <a:spcAft>
                <a:spcPct val="0"/>
              </a:spcAft>
              <a:buClrTx/>
              <a:buSzTx/>
              <a:buNone/>
            </a:pPr>
            <a:r>
              <a:rPr lang="nl-BE" sz="1800" kern="1200" dirty="0">
                <a:solidFill>
                  <a:srgbClr val="000000"/>
                </a:solidFill>
                <a:latin typeface="Arial" charset="0"/>
              </a:rPr>
              <a:t>Te starten :</a:t>
            </a:r>
          </a:p>
          <a:p>
            <a:pPr lvl="1">
              <a:lnSpc>
                <a:spcPct val="100000"/>
              </a:lnSpc>
              <a:spcBef>
                <a:spcPct val="0"/>
              </a:spcBef>
              <a:spcAft>
                <a:spcPct val="0"/>
              </a:spcAft>
              <a:buClrTx/>
              <a:buSzTx/>
            </a:pPr>
            <a:r>
              <a:rPr lang="nl-BE" sz="1800" kern="1200" dirty="0">
                <a:solidFill>
                  <a:srgbClr val="000000"/>
                </a:solidFill>
                <a:latin typeface="Arial" charset="0"/>
              </a:rPr>
              <a:t>Beslissingsinhoud</a:t>
            </a:r>
          </a:p>
          <a:p>
            <a:pPr lvl="1">
              <a:lnSpc>
                <a:spcPct val="100000"/>
              </a:lnSpc>
              <a:spcBef>
                <a:spcPct val="0"/>
              </a:spcBef>
              <a:spcAft>
                <a:spcPct val="0"/>
              </a:spcAft>
              <a:buClrTx/>
              <a:buSzTx/>
            </a:pPr>
            <a:r>
              <a:rPr lang="nl-BE" sz="1800" kern="1200" dirty="0">
                <a:solidFill>
                  <a:srgbClr val="000000"/>
                </a:solidFill>
                <a:latin typeface="Arial" charset="0"/>
              </a:rPr>
              <a:t>Onderscheid ‘lopende’ en ’afgehandelde’ projecten in loket</a:t>
            </a:r>
          </a:p>
        </p:txBody>
      </p:sp>
      <p:sp>
        <p:nvSpPr>
          <p:cNvPr id="4" name="Footer Placeholder 3"/>
          <p:cNvSpPr>
            <a:spLocks noGrp="1"/>
          </p:cNvSpPr>
          <p:nvPr>
            <p:ph type="ftr" sz="quarter" idx="10"/>
          </p:nvPr>
        </p:nvSpPr>
        <p:spPr/>
        <p:txBody>
          <a:bodyPr/>
          <a:lstStyle/>
          <a:p>
            <a:r>
              <a:rPr lang="en-GB"/>
              <a:t>Kies 'Beeld &gt; Koptekst en voettekst' om de voettekst in te voegen</a:t>
            </a:r>
            <a:endParaRPr lang="en-GB" dirty="0"/>
          </a:p>
        </p:txBody>
      </p:sp>
    </p:spTree>
    <p:extLst>
      <p:ext uri="{BB962C8B-B14F-4D97-AF65-F5344CB8AC3E}">
        <p14:creationId xmlns:p14="http://schemas.microsoft.com/office/powerpoint/2010/main" val="94628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30A7F-0F13-3C4E-BF4B-3B31C8680120}"/>
              </a:ext>
            </a:extLst>
          </p:cNvPr>
          <p:cNvSpPr>
            <a:spLocks noGrp="1"/>
          </p:cNvSpPr>
          <p:nvPr>
            <p:ph type="title"/>
          </p:nvPr>
        </p:nvSpPr>
        <p:spPr/>
        <p:txBody>
          <a:bodyPr/>
          <a:lstStyle/>
          <a:p>
            <a:r>
              <a:rPr lang="nl-BE" dirty="0"/>
              <a:t>Voorstellen aanpassingen parameters</a:t>
            </a:r>
          </a:p>
        </p:txBody>
      </p:sp>
      <p:sp>
        <p:nvSpPr>
          <p:cNvPr id="3" name="Tijdelijke aanduiding voor inhoud 2">
            <a:extLst>
              <a:ext uri="{FF2B5EF4-FFF2-40B4-BE49-F238E27FC236}">
                <a16:creationId xmlns:a16="http://schemas.microsoft.com/office/drawing/2014/main" id="{AC940093-9286-6B42-97DF-A5610C76F57A}"/>
              </a:ext>
            </a:extLst>
          </p:cNvPr>
          <p:cNvSpPr>
            <a:spLocks noGrp="1"/>
          </p:cNvSpPr>
          <p:nvPr>
            <p:ph sz="half" idx="1"/>
          </p:nvPr>
        </p:nvSpPr>
        <p:spPr/>
        <p:txBody>
          <a:bodyPr/>
          <a:lstStyle/>
          <a:p>
            <a:r>
              <a:rPr lang="nl-BE" dirty="0"/>
              <a:t>Melding bijstelling voorwaarden klasse 3</a:t>
            </a:r>
          </a:p>
          <a:p>
            <a:r>
              <a:rPr lang="nl-BE" dirty="0"/>
              <a:t>Registreren intrekken project</a:t>
            </a:r>
          </a:p>
          <a:p>
            <a:r>
              <a:rPr lang="nl-BE" dirty="0"/>
              <a:t>Stopzetten behandeling</a:t>
            </a:r>
          </a:p>
          <a:p>
            <a:r>
              <a:rPr lang="nl-BE" dirty="0"/>
              <a:t>Uitbreiden procestype melding</a:t>
            </a:r>
          </a:p>
          <a:p>
            <a:r>
              <a:rPr lang="nl-BE" dirty="0"/>
              <a:t>Dossierstuk bij administratieve lus</a:t>
            </a:r>
          </a:p>
          <a:p>
            <a:r>
              <a:rPr lang="nl-BE" dirty="0"/>
              <a:t>Onterechte adviesvraag POVC</a:t>
            </a:r>
          </a:p>
          <a:p>
            <a:r>
              <a:rPr lang="nl-BE" dirty="0"/>
              <a:t>Vooradvies brandweer</a:t>
            </a:r>
          </a:p>
          <a:p>
            <a:r>
              <a:rPr lang="nl-BE" dirty="0"/>
              <a:t>Foutief dossierstuk bij bepaald formulieronderdeel</a:t>
            </a:r>
          </a:p>
          <a:p>
            <a:endParaRPr lang="nl-BE" dirty="0"/>
          </a:p>
          <a:p>
            <a:r>
              <a:rPr lang="nl-BE" dirty="0"/>
              <a:t>Nog af te toetsen/analyseren: </a:t>
            </a:r>
            <a:br>
              <a:rPr lang="nl-BE" dirty="0"/>
            </a:br>
            <a:r>
              <a:rPr lang="nl-BE" dirty="0"/>
              <a:t>registreer intrekking verzoekschrift</a:t>
            </a:r>
          </a:p>
        </p:txBody>
      </p:sp>
    </p:spTree>
    <p:extLst>
      <p:ext uri="{BB962C8B-B14F-4D97-AF65-F5344CB8AC3E}">
        <p14:creationId xmlns:p14="http://schemas.microsoft.com/office/powerpoint/2010/main" val="88920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Melding bijstelling voorwaarden </a:t>
            </a:r>
            <a:br>
              <a:rPr lang="nl-NL" dirty="0"/>
            </a:br>
            <a:r>
              <a:rPr lang="nl-NL" dirty="0"/>
              <a:t>klasse 3</a:t>
            </a:r>
          </a:p>
        </p:txBody>
      </p:sp>
      <p:sp>
        <p:nvSpPr>
          <p:cNvPr id="4" name="Tijdelijke aanduiding voor inhoud 3"/>
          <p:cNvSpPr>
            <a:spLocks noGrp="1"/>
          </p:cNvSpPr>
          <p:nvPr>
            <p:ph sz="half" idx="1"/>
          </p:nvPr>
        </p:nvSpPr>
        <p:spPr/>
        <p:txBody>
          <a:bodyPr/>
          <a:lstStyle/>
          <a:p>
            <a:r>
              <a:rPr lang="nl-BE" dirty="0"/>
              <a:t>Sinds 1 augustus is juridisch een nieuw projecttype van kracht waarbij ‘andere’ informatie zou moeten aangeleverd worden dan bij een ‘gewone’ melding omgevingsvergunning voor klasse 3 bedrijven.</a:t>
            </a:r>
          </a:p>
          <a:p>
            <a:endParaRPr lang="nl-BE" dirty="0"/>
          </a:p>
          <a:p>
            <a:r>
              <a:rPr lang="nl-BE" dirty="0"/>
              <a:t>Nieuw projecttype Melding bijstelling voorwaarden klasse 3</a:t>
            </a:r>
          </a:p>
          <a:p>
            <a:r>
              <a:rPr lang="nl-BE" dirty="0"/>
              <a:t>Mogelijkheid tot adviesvragen in het kader van aktename melding</a:t>
            </a:r>
          </a:p>
        </p:txBody>
      </p:sp>
    </p:spTree>
    <p:extLst>
      <p:ext uri="{BB962C8B-B14F-4D97-AF65-F5344CB8AC3E}">
        <p14:creationId xmlns:p14="http://schemas.microsoft.com/office/powerpoint/2010/main" val="195887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D1D06-0037-41DA-811E-32BD2DDEFDB7}"/>
              </a:ext>
            </a:extLst>
          </p:cNvPr>
          <p:cNvSpPr>
            <a:spLocks noGrp="1"/>
          </p:cNvSpPr>
          <p:nvPr>
            <p:ph type="title"/>
          </p:nvPr>
        </p:nvSpPr>
        <p:spPr/>
        <p:txBody>
          <a:bodyPr/>
          <a:lstStyle/>
          <a:p>
            <a:r>
              <a:rPr lang="nl-BE" dirty="0"/>
              <a:t>Nieuw procestype Melding met adviesvraag</a:t>
            </a:r>
          </a:p>
        </p:txBody>
      </p:sp>
      <p:sp>
        <p:nvSpPr>
          <p:cNvPr id="3" name="Tijdelijke aanduiding voor inhoud 2">
            <a:extLst>
              <a:ext uri="{FF2B5EF4-FFF2-40B4-BE49-F238E27FC236}">
                <a16:creationId xmlns:a16="http://schemas.microsoft.com/office/drawing/2014/main" id="{176EA0DC-1D6C-431A-AB62-339258ED08D9}"/>
              </a:ext>
            </a:extLst>
          </p:cNvPr>
          <p:cNvSpPr>
            <a:spLocks noGrp="1"/>
          </p:cNvSpPr>
          <p:nvPr>
            <p:ph sz="half" idx="1"/>
          </p:nvPr>
        </p:nvSpPr>
        <p:spPr/>
        <p:txBody>
          <a:bodyPr/>
          <a:lstStyle/>
          <a:p>
            <a:r>
              <a:rPr lang="nl-BE" dirty="0"/>
              <a:t>Bij bepaalde projecttypes die de procedure van een melding volgen moet het mogelijk zijn om externe adviezen te vragen.</a:t>
            </a:r>
          </a:p>
          <a:p>
            <a:endParaRPr lang="nl-BE" dirty="0"/>
          </a:p>
          <a:p>
            <a:r>
              <a:rPr lang="nl-BE" dirty="0"/>
              <a:t>Nieuw procestype OMV2018_MELDING_ADVIES </a:t>
            </a:r>
          </a:p>
          <a:p>
            <a:r>
              <a:rPr lang="nl-BE" dirty="0"/>
              <a:t>Identiek aan procestype melding met extra bestaande acties rond externe adviesverlening</a:t>
            </a:r>
          </a:p>
          <a:p>
            <a:endParaRPr lang="nl-BE" dirty="0"/>
          </a:p>
        </p:txBody>
      </p:sp>
    </p:spTree>
    <p:extLst>
      <p:ext uri="{BB962C8B-B14F-4D97-AF65-F5344CB8AC3E}">
        <p14:creationId xmlns:p14="http://schemas.microsoft.com/office/powerpoint/2010/main" val="1949562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843186c612d74334bdc4dceafe33b92bcfd1acb"/>
</p:tagLst>
</file>

<file path=ppt/theme/theme1.xml><?xml version="1.0" encoding="utf-8"?>
<a:theme xmlns:a="http://schemas.openxmlformats.org/drawingml/2006/main" name="huisstijlpresentatie">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Presentatie_Omgevingsvergunning">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3.xml><?xml version="1.0" encoding="utf-8"?>
<a:theme xmlns:a="http://schemas.openxmlformats.org/drawingml/2006/main" name="1_Presentatie_Omgevingsvergunning">
  <a:themeElements>
    <a:clrScheme name="Aangepast 1">
      <a:dk1>
        <a:srgbClr val="34190F"/>
      </a:dk1>
      <a:lt1>
        <a:srgbClr val="FFFFFF"/>
      </a:lt1>
      <a:dk2>
        <a:srgbClr val="562918"/>
      </a:dk2>
      <a:lt2>
        <a:srgbClr val="FFFFFF"/>
      </a:lt2>
      <a:accent1>
        <a:srgbClr val="BB3242"/>
      </a:accent1>
      <a:accent2>
        <a:srgbClr val="B0753A"/>
      </a:accent2>
      <a:accent3>
        <a:srgbClr val="8F9478"/>
      </a:accent3>
      <a:accent4>
        <a:srgbClr val="ADA623"/>
      </a:accent4>
      <a:accent5>
        <a:srgbClr val="82A996"/>
      </a:accent5>
      <a:accent6>
        <a:srgbClr val="CA7C7C"/>
      </a:accent6>
      <a:hlink>
        <a:srgbClr val="0066CC"/>
      </a:hlink>
      <a:folHlink>
        <a:srgbClr val="137E93"/>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EC4C9789715A4BA9B1369FB86A2C70" ma:contentTypeVersion="0" ma:contentTypeDescription="Een nieuw document maken." ma:contentTypeScope="" ma:versionID="b1a2d5ed40e1b4489dad15b2b8f94537">
  <xsd:schema xmlns:xsd="http://www.w3.org/2001/XMLSchema" xmlns:xs="http://www.w3.org/2001/XMLSchema" xmlns:p="http://schemas.microsoft.com/office/2006/metadata/properties" targetNamespace="http://schemas.microsoft.com/office/2006/metadata/properties" ma:root="true" ma:fieldsID="72d98833e19d1f2353c11efca4d6daa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1D3C2-DF2E-4F98-9A26-A54280673A79}">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B223681-F269-4A8B-9CB7-ED4BFD866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7E256BE-F697-4923-8B27-72E52FB3F9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huisstijlpresentatie</Template>
  <TotalTime>4720</TotalTime>
  <Words>1008</Words>
  <Application>Microsoft Macintosh PowerPoint</Application>
  <PresentationFormat>Diavoorstelling (4:3)</PresentationFormat>
  <Paragraphs>171</Paragraphs>
  <Slides>17</Slides>
  <Notes>5</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17</vt:i4>
      </vt:variant>
    </vt:vector>
  </HeadingPairs>
  <TitlesOfParts>
    <vt:vector size="27" baseType="lpstr">
      <vt:lpstr>Arial</vt:lpstr>
      <vt:lpstr>Calibri</vt:lpstr>
      <vt:lpstr>Calibri Light</vt:lpstr>
      <vt:lpstr>FlandersArtSans-Bold</vt:lpstr>
      <vt:lpstr>FlandersArtSans-Medium</vt:lpstr>
      <vt:lpstr>FlandersArtSans-Regular</vt:lpstr>
      <vt:lpstr>FlandersArtSerif-Regular</vt:lpstr>
      <vt:lpstr>huisstijlpresentatie</vt:lpstr>
      <vt:lpstr>Presentatie_Omgevingsvergunning</vt:lpstr>
      <vt:lpstr>1_Presentatie_Omgevingsvergunning</vt:lpstr>
      <vt:lpstr>Werkgroep LB + PROV OMV 10 oktober 2018 </vt:lpstr>
      <vt:lpstr>Agenda</vt:lpstr>
      <vt:lpstr>Svz fusies gemeenten</vt:lpstr>
      <vt:lpstr>Planning</vt:lpstr>
      <vt:lpstr>Planning - releasedatums</vt:lpstr>
      <vt:lpstr>SVZ analyse</vt:lpstr>
      <vt:lpstr>Voorstellen aanpassingen parameters</vt:lpstr>
      <vt:lpstr>Melding bijstelling voorwaarden  klasse 3</vt:lpstr>
      <vt:lpstr>Nieuw procestype Melding met adviesvraag</vt:lpstr>
      <vt:lpstr>Registreren intrekking dossier</vt:lpstr>
      <vt:lpstr>Stopzetten behandeling</vt:lpstr>
      <vt:lpstr>Dossierstuk toevoegen aan de gebeurtenis administratieve lus</vt:lpstr>
      <vt:lpstr>Onterechte adviesvraag POVC</vt:lpstr>
      <vt:lpstr>Vooradvies van de brandweer</vt:lpstr>
      <vt:lpstr>Foutief dossierstuk gekoppeld aan formulieronderdeel</vt:lpstr>
      <vt:lpstr>Pro memorie – Indienen beroepschrift door betrokkene</vt:lpstr>
      <vt:lpstr>Nog te analyseren: registreer intrekking beroepsschrift</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Huisstijl  Omgeving</dc:title>
  <dc:creator>peter.cabus@rwo.vlaanderen.be</dc:creator>
  <cp:lastModifiedBy>Microsoft Office-gebruiker</cp:lastModifiedBy>
  <cp:revision>220</cp:revision>
  <cp:lastPrinted>2017-01-26T11:49:09Z</cp:lastPrinted>
  <dcterms:created xsi:type="dcterms:W3CDTF">2016-12-05T10:24:08Z</dcterms:created>
  <dcterms:modified xsi:type="dcterms:W3CDTF">2018-10-09T12:42:28Z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LeafRef">
    <vt:lpwstr>sjabloon ppt omgevingsvergunning 18-04-2016.potx</vt:lpwstr>
  </property>
  <property fmtid="{D5CDD505-2E9C-101B-9397-08002B2CF9AE}" pid="3" name="ContentTypeId">
    <vt:lpwstr>0x01010076EC4C9789715A4BA9B1369FB86A2C70</vt:lpwstr>
  </property>
  <property fmtid="{D5CDD505-2E9C-101B-9397-08002B2CF9AE}" pid="4" name="IsMyDocuments">
    <vt:bool>true</vt:bool>
  </property>
</Properties>
</file>