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8" r:id="rId5"/>
    <p:sldMasterId id="2147483714" r:id="rId6"/>
  </p:sldMasterIdLst>
  <p:notesMasterIdLst>
    <p:notesMasterId r:id="rId17"/>
  </p:notesMasterIdLst>
  <p:handoutMasterIdLst>
    <p:handoutMasterId r:id="rId18"/>
  </p:handoutMasterIdLst>
  <p:sldIdLst>
    <p:sldId id="351" r:id="rId7"/>
    <p:sldId id="386" r:id="rId8"/>
    <p:sldId id="1015" r:id="rId9"/>
    <p:sldId id="1018" r:id="rId10"/>
    <p:sldId id="1008" r:id="rId11"/>
    <p:sldId id="1010" r:id="rId12"/>
    <p:sldId id="1011" r:id="rId13"/>
    <p:sldId id="1016" r:id="rId14"/>
    <p:sldId id="1017" r:id="rId15"/>
    <p:sldId id="1014" r:id="rId16"/>
  </p:sldIdLst>
  <p:sldSz cx="9144000" cy="6858000" type="screen4x3"/>
  <p:notesSz cx="6797675" cy="9928225"/>
  <p:custDataLst>
    <p:tags r:id="rId19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waele, An" initials="D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422"/>
    <a:srgbClr val="6D8B2B"/>
    <a:srgbClr val="D26C24"/>
    <a:srgbClr val="646464"/>
    <a:srgbClr val="9B9B9B"/>
    <a:srgbClr val="C98D3A"/>
    <a:srgbClr val="FFFF00"/>
    <a:srgbClr val="717171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2" autoAdjust="0"/>
    <p:restoredTop sz="96433" autoAdjust="0"/>
  </p:normalViewPr>
  <p:slideViewPr>
    <p:cSldViewPr snapToGrid="0" showGuides="1">
      <p:cViewPr varScale="1">
        <p:scale>
          <a:sx n="110" d="100"/>
          <a:sy n="110" d="100"/>
        </p:scale>
        <p:origin x="1960" y="168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-66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  <p:guide orient="horz"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7C652-0FF0-472D-A3E0-C9CC3A0165A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831C3C0-BBDD-4154-B24F-0A0BD7030F8C}" type="pres">
      <dgm:prSet presAssocID="{74B7C652-0FF0-472D-A3E0-C9CC3A0165A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CAD289C-F9D0-414B-AD81-131A4AA67DA5}" type="presOf" srcId="{74B7C652-0FF0-472D-A3E0-C9CC3A0165AC}" destId="{3831C3C0-BBDD-4154-B24F-0A0BD7030F8C}" srcOrd="0" destOrd="0" presId="urn:microsoft.com/office/officeart/2005/8/layout/hProcess7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04-12-2019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8" y="9288613"/>
            <a:ext cx="1027377" cy="44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4/12/2019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873132-C5DB-4446-94E5-5B190893A6E5}" type="datetime3">
              <a:rPr lang="nl-BE" smtClean="0"/>
              <a:pPr/>
              <a:t>4.12.19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Kies 'Beeld &gt; Koptekst en voettekst' om de voettekst in te 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\ </a:t>
            </a:r>
            <a:r>
              <a:rPr lang="en-GB" b="1"/>
              <a:t> blz. </a:t>
            </a:r>
            <a:fld id="{38452D37-4515-42F3-B9D8-6FBF413B3C9A}" type="slidenum">
              <a:rPr lang="en-GB" b="1" smtClean="0"/>
              <a:pPr/>
              <a:t>5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80997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873132-C5DB-4446-94E5-5B190893A6E5}" type="datetime3">
              <a:rPr lang="nl-BE" smtClean="0"/>
              <a:pPr/>
              <a:t>4.12.19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Kies 'Beeld &gt; Koptekst en voettekst' om de voettekst in te 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\ </a:t>
            </a:r>
            <a:r>
              <a:rPr lang="en-GB" b="1"/>
              <a:t> blz. </a:t>
            </a:r>
            <a:fld id="{38452D37-4515-42F3-B9D8-6FBF413B3C9A}" type="slidenum">
              <a:rPr lang="en-GB" b="1" smtClean="0"/>
              <a:pPr/>
              <a:t>6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98343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873132-C5DB-4446-94E5-5B190893A6E5}" type="datetime3">
              <a:rPr lang="nl-BE" smtClean="0"/>
              <a:pPr/>
              <a:t>4.12.19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Kies 'Beeld &gt; Koptekst en voettekst' om de voettekst in te 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\ </a:t>
            </a:r>
            <a:r>
              <a:rPr lang="en-GB" b="1"/>
              <a:t> blz. </a:t>
            </a:r>
            <a:fld id="{38452D37-4515-42F3-B9D8-6FBF413B3C9A}" type="slidenum">
              <a:rPr lang="en-GB" b="1" smtClean="0"/>
              <a:pPr/>
              <a:t>7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62184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873132-C5DB-4446-94E5-5B190893A6E5}" type="datetime3">
              <a:rPr lang="nl-BE" smtClean="0"/>
              <a:pPr/>
              <a:t>4.12.19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Kies 'Beeld &gt; Koptekst en voettekst' om de voettekst in te 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\ </a:t>
            </a:r>
            <a:r>
              <a:rPr lang="en-GB" b="1"/>
              <a:t> blz. </a:t>
            </a:r>
            <a:fld id="{38452D37-4515-42F3-B9D8-6FBF413B3C9A}" type="slidenum">
              <a:rPr lang="en-GB" b="1" smtClean="0"/>
              <a:pPr/>
              <a:t>10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86760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53"/>
          <a:stretch/>
        </p:blipFill>
        <p:spPr>
          <a:xfrm>
            <a:off x="2202991" y="281086"/>
            <a:ext cx="6656817" cy="6264000"/>
          </a:xfrm>
          <a:prstGeom prst="rect">
            <a:avLst/>
          </a:prstGeom>
        </p:spPr>
      </p:pic>
      <p:grpSp>
        <p:nvGrpSpPr>
          <p:cNvPr id="14" name="Groeperen 15"/>
          <p:cNvGrpSpPr/>
          <p:nvPr userDrawn="1"/>
        </p:nvGrpSpPr>
        <p:grpSpPr>
          <a:xfrm>
            <a:off x="310393" y="288000"/>
            <a:ext cx="5487544" cy="6265475"/>
            <a:chOff x="288001" y="288000"/>
            <a:chExt cx="6033505" cy="6265475"/>
          </a:xfrm>
          <a:solidFill>
            <a:srgbClr val="D96422"/>
          </a:solidFill>
        </p:grpSpPr>
        <p:sp>
          <p:nvSpPr>
            <p:cNvPr id="15" name="Rechthoek 14"/>
            <p:cNvSpPr>
              <a:spLocks/>
            </p:cNvSpPr>
            <p:nvPr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Rechthoekige driehoek 16"/>
            <p:cNvSpPr/>
            <p:nvPr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6091" y="2269511"/>
            <a:ext cx="3408159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3783519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480280" y="5585918"/>
            <a:ext cx="28483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LEEFMILIEU,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NATUUR &amp; ENERGIE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>
            <a:off x="3494210" y="5580658"/>
            <a:ext cx="2299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RUIMTE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VLAANDEREN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58" y="640020"/>
            <a:ext cx="18487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0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4015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4/12/2019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D9642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579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6D8B2B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6D8B2B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6D8B2B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4/12/2019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6D8B2B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7600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4/12/2019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9077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9"/>
          <a:stretch/>
        </p:blipFill>
        <p:spPr>
          <a:xfrm>
            <a:off x="2152515" y="294914"/>
            <a:ext cx="6707294" cy="6266950"/>
          </a:xfrm>
          <a:prstGeom prst="rect">
            <a:avLst/>
          </a:prstGeom>
        </p:spPr>
      </p:pic>
      <p:grpSp>
        <p:nvGrpSpPr>
          <p:cNvPr id="14" name="Groeperen 15"/>
          <p:cNvGrpSpPr/>
          <p:nvPr userDrawn="1"/>
        </p:nvGrpSpPr>
        <p:grpSpPr>
          <a:xfrm>
            <a:off x="268448" y="294914"/>
            <a:ext cx="5533775" cy="6265475"/>
            <a:chOff x="558818" y="288000"/>
            <a:chExt cx="5762688" cy="6265475"/>
          </a:xfrm>
          <a:solidFill>
            <a:srgbClr val="D96422"/>
          </a:solidFill>
        </p:grpSpPr>
        <p:sp>
          <p:nvSpPr>
            <p:cNvPr id="15" name="Rechthoek 14"/>
            <p:cNvSpPr>
              <a:spLocks/>
            </p:cNvSpPr>
            <p:nvPr/>
          </p:nvSpPr>
          <p:spPr>
            <a:xfrm>
              <a:off x="558818" y="288000"/>
              <a:ext cx="397718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7" name="Rechthoekige driehoek 16"/>
            <p:cNvSpPr/>
            <p:nvPr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851161" y="2112953"/>
            <a:ext cx="4123872" cy="2287150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9" name="Ondertitel 2"/>
          <p:cNvSpPr>
            <a:spLocks noGrp="1"/>
          </p:cNvSpPr>
          <p:nvPr>
            <p:ph type="subTitle" idx="1"/>
          </p:nvPr>
        </p:nvSpPr>
        <p:spPr>
          <a:xfrm>
            <a:off x="855593" y="4317478"/>
            <a:ext cx="3886097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63" y="662647"/>
            <a:ext cx="1826005" cy="71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6"/>
          <a:stretch/>
        </p:blipFill>
        <p:spPr>
          <a:xfrm>
            <a:off x="318782" y="304777"/>
            <a:ext cx="8498047" cy="6264001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480280" y="5585918"/>
            <a:ext cx="28483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LEEFMILIEU,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NATUUR &amp; ENERGIE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13" name="Tekstvak 12"/>
          <p:cNvSpPr txBox="1"/>
          <p:nvPr userDrawn="1"/>
        </p:nvSpPr>
        <p:spPr>
          <a:xfrm>
            <a:off x="3494210" y="5580658"/>
            <a:ext cx="22996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Regular" panose="00000500000000000000" pitchFamily="2" charset="0"/>
              </a:rPr>
              <a:t>DEPARTEMENT</a:t>
            </a:r>
          </a:p>
          <a:p>
            <a:pPr>
              <a:lnSpc>
                <a:spcPts val="1500"/>
              </a:lnSpc>
            </a:pPr>
            <a:r>
              <a:rPr lang="nl-BE" sz="15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RUIMTE</a:t>
            </a:r>
            <a:r>
              <a:rPr lang="nl-BE" sz="1500" baseline="0" dirty="0">
                <a:solidFill>
                  <a:schemeClr val="bg1"/>
                </a:solidFill>
                <a:latin typeface="FlandersArtSans-Medium" panose="00000600000000000000" pitchFamily="2" charset="0"/>
              </a:rPr>
              <a:t> VLAANDEREN</a:t>
            </a:r>
            <a:endParaRPr lang="nl-BE" sz="1500" dirty="0">
              <a:solidFill>
                <a:schemeClr val="bg1"/>
              </a:solidFill>
              <a:latin typeface="FlandersArtSans-Medium" panose="00000600000000000000" pitchFamily="2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024128" y="2098491"/>
            <a:ext cx="4123872" cy="2515865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4800"/>
              </a:lnSpc>
              <a:defRPr sz="48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16" name="Ondertitel 2"/>
          <p:cNvSpPr>
            <a:spLocks noGrp="1"/>
          </p:cNvSpPr>
          <p:nvPr>
            <p:ph type="subTitle" idx="1"/>
          </p:nvPr>
        </p:nvSpPr>
        <p:spPr>
          <a:xfrm>
            <a:off x="1014984" y="4334256"/>
            <a:ext cx="4134593" cy="111238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13" y="640020"/>
            <a:ext cx="18487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4/12/2019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D9642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3073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Kies 'Beeld &gt; Koptekst en voettekst' om de voettekst in te voegen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85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rgbClr val="D96422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9707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4/12/2019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D9642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90924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solidFill>
                  <a:srgbClr val="6D8B2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568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59764" y="1683723"/>
            <a:ext cx="3391854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rgbClr val="6D8B2B"/>
                </a:solidFill>
              </a:defRPr>
            </a:lvl3pPr>
            <a:lvl4pPr>
              <a:spcBef>
                <a:spcPts val="300"/>
              </a:spcBef>
              <a:defRPr sz="1600">
                <a:solidFill>
                  <a:srgbClr val="6D8B2B"/>
                </a:solidFill>
              </a:defRPr>
            </a:lvl4pPr>
            <a:lvl5pPr>
              <a:spcBef>
                <a:spcPts val="300"/>
              </a:spcBef>
              <a:defRPr sz="1600">
                <a:solidFill>
                  <a:srgbClr val="6D8B2B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4/12/2019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33846" y="1683723"/>
            <a:ext cx="3708000" cy="4233997"/>
          </a:xfrm>
        </p:spPr>
        <p:txBody>
          <a:bodyPr anchor="ctr"/>
          <a:lstStyle>
            <a:lvl1pPr algn="ctr">
              <a:buNone/>
              <a:defRPr>
                <a:solidFill>
                  <a:srgbClr val="6D8B2B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9444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35618" y="574854"/>
            <a:ext cx="7416000" cy="1116000"/>
          </a:xfrm>
        </p:spPr>
        <p:txBody>
          <a:bodyPr anchor="t" anchorCtr="0"/>
          <a:lstStyle>
            <a:lvl1pPr>
              <a:defRPr b="0" i="0">
                <a:solidFill>
                  <a:srgbClr val="D96422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5618" y="1683723"/>
            <a:ext cx="3708000" cy="4233997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4/12/2019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4979618" y="1683723"/>
            <a:ext cx="3672000" cy="4233997"/>
          </a:xfrm>
        </p:spPr>
        <p:txBody>
          <a:bodyPr bIns="0"/>
          <a:lstStyle>
            <a:lvl1pPr>
              <a:defRPr sz="2000">
                <a:solidFill>
                  <a:srgbClr val="6D8B2B"/>
                </a:solidFill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rgbClr val="6D8B2B"/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solidFill>
                  <a:srgbClr val="9B9B9B"/>
                </a:solidFill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302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theme" Target="../theme/theme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theme" Target="../theme/theme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4/12/2019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69955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713" r:id="rId3"/>
    <p:sldLayoutId id="2147483719" r:id="rId4"/>
    <p:sldLayoutId id="2147483720" r:id="rId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rgbClr val="D96422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200" kern="1200" spc="0" baseline="0">
          <a:solidFill>
            <a:srgbClr val="6D8B2B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200" kern="1200" spc="0" baseline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9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0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700490"/>
            <a:ext cx="7416000" cy="425173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4/12/2019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rgbClr val="D96422"/>
          </a:solidFill>
          <a:ln>
            <a:solidFill>
              <a:srgbClr val="C9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5921675"/>
            <a:ext cx="1761688" cy="7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6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rgbClr val="D96422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200" kern="1200" spc="0">
          <a:solidFill>
            <a:srgbClr val="D96422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8"/>
        </a:buBlip>
        <a:defRPr sz="22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9"/>
        </a:buBlip>
        <a:defRPr sz="20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0"/>
        </a:buBlip>
        <a:defRPr sz="2000" kern="1200" spc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35618" y="58348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35618" y="1700490"/>
            <a:ext cx="7416000" cy="4251736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4/12/2019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C98D3A"/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rgbClr val="D96422"/>
          </a:solidFill>
          <a:ln>
            <a:solidFill>
              <a:srgbClr val="C98D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5921675"/>
            <a:ext cx="1761688" cy="7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5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rgbClr val="D96422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200" kern="1200" spc="0">
          <a:solidFill>
            <a:srgbClr val="D96422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8"/>
        </a:buBlip>
        <a:defRPr sz="22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9"/>
        </a:buBlip>
        <a:defRPr sz="2000" kern="1200" spc="0">
          <a:solidFill>
            <a:srgbClr val="6D8B2B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0"/>
        </a:buBlip>
        <a:defRPr sz="2000" kern="1200" spc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7"/>
        </a:buBlip>
        <a:defRPr sz="20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1657" y="2124105"/>
            <a:ext cx="4479123" cy="2287150"/>
          </a:xfrm>
        </p:spPr>
        <p:txBody>
          <a:bodyPr/>
          <a:lstStyle/>
          <a:p>
            <a:r>
              <a:rPr lang="nl-BE" sz="4000" dirty="0"/>
              <a:t>werkgroep OMV</a:t>
            </a:r>
            <a:br>
              <a:rPr lang="nl-BE" sz="4000" dirty="0"/>
            </a:br>
            <a:r>
              <a:rPr lang="nl-BE" sz="4000" dirty="0"/>
              <a:t>LB &amp; PROV</a:t>
            </a:r>
            <a:br>
              <a:rPr lang="nl-BE" sz="4000" dirty="0"/>
            </a:br>
            <a:r>
              <a:rPr lang="nl-BE" sz="2000" dirty="0"/>
              <a:t>9 oktober 2019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51161" y="4706584"/>
            <a:ext cx="3886097" cy="672811"/>
          </a:xfrm>
        </p:spPr>
        <p:txBody>
          <a:bodyPr/>
          <a:lstStyle/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935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6" y="404664"/>
            <a:ext cx="8444820" cy="720080"/>
          </a:xfrm>
        </p:spPr>
        <p:txBody>
          <a:bodyPr/>
          <a:lstStyle/>
          <a:p>
            <a:pPr lvl="3"/>
            <a:r>
              <a:rPr lang="nl-BE" sz="36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  <a:t>Varia</a:t>
            </a:r>
            <a:br>
              <a:rPr lang="nl-BE" sz="2800" dirty="0"/>
            </a:br>
            <a:br>
              <a:rPr lang="nl-BE" sz="37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</a:br>
            <a:endParaRPr lang="nl-BE" sz="3700" kern="1200" dirty="0">
              <a:solidFill>
                <a:srgbClr val="D96422"/>
              </a:solidFill>
              <a:latin typeface="FlandersArtSans-Bold" panose="00000800000000000000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5114"/>
            <a:ext cx="9081417" cy="4680520"/>
          </a:xfrm>
        </p:spPr>
        <p:txBody>
          <a:bodyPr/>
          <a:lstStyle/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6756" y="944265"/>
            <a:ext cx="81369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/>
          </a:p>
          <a:p>
            <a:r>
              <a:rPr lang="nl-BE" b="1" dirty="0"/>
              <a:t>Betekening personen zonder mailadres (opsteller)</a:t>
            </a:r>
            <a:r>
              <a:rPr lang="nl-BE" dirty="0"/>
              <a:t> : probleem met laatste release</a:t>
            </a:r>
            <a:endParaRPr lang="nl-BE" b="1" dirty="0"/>
          </a:p>
          <a:p>
            <a:endParaRPr lang="nl-BE" b="1" dirty="0"/>
          </a:p>
          <a:p>
            <a:r>
              <a:rPr lang="nl-BE" b="1" dirty="0"/>
              <a:t>Kadaster : </a:t>
            </a:r>
            <a:r>
              <a:rPr lang="nl-BE" dirty="0"/>
              <a:t>voor eind december gebruik webservices voor ophalen data en plannen</a:t>
            </a:r>
          </a:p>
          <a:p>
            <a:endParaRPr lang="nl-BE" dirty="0"/>
          </a:p>
          <a:p>
            <a:r>
              <a:rPr lang="nl-BE" dirty="0"/>
              <a:t>…</a:t>
            </a:r>
          </a:p>
          <a:p>
            <a:endParaRPr lang="nl-BE" sz="1600" dirty="0"/>
          </a:p>
          <a:p>
            <a:endParaRPr lang="nl-BE" sz="1600" dirty="0"/>
          </a:p>
          <a:p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77481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222739" y="2283352"/>
            <a:ext cx="7416000" cy="3672000"/>
          </a:xfrm>
        </p:spPr>
        <p:txBody>
          <a:bodyPr/>
          <a:lstStyle/>
          <a:p>
            <a:r>
              <a:rPr lang="nl-NL" dirty="0" err="1"/>
              <a:t>Projectinhoudversies</a:t>
            </a:r>
            <a:r>
              <a:rPr lang="nl-NL" dirty="0"/>
              <a:t> (demo)</a:t>
            </a:r>
          </a:p>
          <a:p>
            <a:r>
              <a:rPr lang="nl-NL" dirty="0"/>
              <a:t>Releases en planning</a:t>
            </a:r>
          </a:p>
          <a:p>
            <a:r>
              <a:rPr lang="nl-NL" dirty="0"/>
              <a:t>Analyse impact verzameldecreet</a:t>
            </a:r>
          </a:p>
          <a:p>
            <a:r>
              <a:rPr lang="nl-NL" dirty="0"/>
              <a:t>Varia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887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26839-76FB-554F-82B5-CBCAE843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Projectinhoudversies (demo)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0579AF-ACBF-2748-A70F-BA4F3C597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228869"/>
              </p:ext>
            </p:extLst>
          </p:nvPr>
        </p:nvGraphicFramePr>
        <p:xfrm>
          <a:off x="312180" y="1543813"/>
          <a:ext cx="8339438" cy="394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84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5E9E3-517F-0B41-9E7F-4936BBE8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Demo filter projectlijst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3FF194-E794-3446-B74E-23DD7241B5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Filterscherm tonen / verwijderen</a:t>
            </a:r>
          </a:p>
          <a:p>
            <a:r>
              <a:rPr lang="nl-BE" dirty="0"/>
              <a:t>Filtercriteria</a:t>
            </a:r>
          </a:p>
          <a:p>
            <a:r>
              <a:rPr lang="nl-BE" dirty="0"/>
              <a:t>Bewaren filter (cookies)</a:t>
            </a:r>
          </a:p>
        </p:txBody>
      </p:sp>
    </p:spTree>
    <p:extLst>
      <p:ext uri="{BB962C8B-B14F-4D97-AF65-F5344CB8AC3E}">
        <p14:creationId xmlns:p14="http://schemas.microsoft.com/office/powerpoint/2010/main" val="208959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6" y="404664"/>
            <a:ext cx="8444820" cy="720080"/>
          </a:xfrm>
        </p:spPr>
        <p:txBody>
          <a:bodyPr/>
          <a:lstStyle/>
          <a:p>
            <a:pPr lvl="3"/>
            <a:r>
              <a:rPr lang="nl-BE" sz="36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  <a:t>Releases en planning</a:t>
            </a:r>
            <a:br>
              <a:rPr lang="nl-BE" sz="2800" dirty="0"/>
            </a:br>
            <a:br>
              <a:rPr lang="nl-BE" sz="37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</a:br>
            <a:endParaRPr lang="nl-BE" sz="3700" kern="1200" dirty="0">
              <a:solidFill>
                <a:srgbClr val="D96422"/>
              </a:solidFill>
              <a:latin typeface="FlandersArtSans-Bold" panose="00000800000000000000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5114"/>
            <a:ext cx="9081417" cy="4680520"/>
          </a:xfrm>
        </p:spPr>
        <p:txBody>
          <a:bodyPr/>
          <a:lstStyle/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6756" y="944265"/>
            <a:ext cx="813690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BE" dirty="0"/>
          </a:p>
          <a:p>
            <a:r>
              <a:rPr lang="nl-BE" b="1" dirty="0"/>
              <a:t>4 november 2019 (prod): </a:t>
            </a:r>
          </a:p>
          <a:p>
            <a:pPr lvl="1"/>
            <a:r>
              <a:rPr lang="nl-BE" b="1" dirty="0"/>
              <a:t>Bugfixing en kleine aanpassingen </a:t>
            </a:r>
          </a:p>
          <a:p>
            <a:pPr lvl="2"/>
            <a:r>
              <a:rPr lang="nl-BE" dirty="0"/>
              <a:t>o.a. ‘verbouwen’ vervangen door ‘verbouwen en/of uitbreiden’</a:t>
            </a:r>
          </a:p>
          <a:p>
            <a:pPr lvl="2"/>
            <a:endParaRPr lang="nl-BE" dirty="0"/>
          </a:p>
          <a:p>
            <a:r>
              <a:rPr lang="nl-BE" b="1" dirty="0"/>
              <a:t>29 november 2019 (oefen):</a:t>
            </a:r>
          </a:p>
          <a:p>
            <a:r>
              <a:rPr lang="nl-BE" b="1" dirty="0"/>
              <a:t>         BSAC naar oefen1</a:t>
            </a:r>
          </a:p>
          <a:p>
            <a:endParaRPr lang="nl-BE" b="1" dirty="0"/>
          </a:p>
          <a:p>
            <a:r>
              <a:rPr lang="nl-BE" b="1" dirty="0"/>
              <a:t>2 december 2019 (prod): </a:t>
            </a:r>
          </a:p>
          <a:p>
            <a:pPr lvl="1"/>
            <a:r>
              <a:rPr lang="nl-BE" b="1" dirty="0"/>
              <a:t>Filters projectlijst</a:t>
            </a:r>
          </a:p>
          <a:p>
            <a:pPr lvl="2"/>
            <a:r>
              <a:rPr lang="nl-BE" dirty="0"/>
              <a:t>Uitbreiding filtermogelijkheden projectlijst</a:t>
            </a:r>
          </a:p>
          <a:p>
            <a:pPr lvl="2"/>
            <a:r>
              <a:rPr lang="nl-BE" dirty="0"/>
              <a:t>Mogelijkheid tot ‘bewaren’ gebruikte filter(s) (via cookies)</a:t>
            </a:r>
            <a:endParaRPr lang="nl-NL" sz="1700" dirty="0"/>
          </a:p>
          <a:p>
            <a:pPr marL="0" lvl="1"/>
            <a:r>
              <a:rPr lang="nl-NL" sz="1700" dirty="0"/>
              <a:t>         </a:t>
            </a:r>
            <a:r>
              <a:rPr lang="nl-NL" b="1" dirty="0" err="1"/>
              <a:t>Bugfixing</a:t>
            </a:r>
            <a:r>
              <a:rPr lang="nl-NL" b="1" dirty="0"/>
              <a:t> en kleine aanpassingen</a:t>
            </a:r>
          </a:p>
          <a:p>
            <a:pPr marL="0" lvl="1"/>
            <a:r>
              <a:rPr lang="nl-NL" sz="1700" dirty="0"/>
              <a:t> </a:t>
            </a:r>
            <a:endParaRPr lang="nl-NL" dirty="0"/>
          </a:p>
          <a:p>
            <a:pPr lvl="1" algn="l"/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lvl="2" algn="l"/>
            <a:endParaRPr lang="nl-BE" dirty="0"/>
          </a:p>
          <a:p>
            <a:pPr lvl="1"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r>
              <a:rPr lang="nl-BE" dirty="0"/>
              <a:t>				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08997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6" y="404664"/>
            <a:ext cx="8444820" cy="720080"/>
          </a:xfrm>
        </p:spPr>
        <p:txBody>
          <a:bodyPr/>
          <a:lstStyle/>
          <a:p>
            <a:pPr lvl="3"/>
            <a:r>
              <a:rPr lang="nl-BE" sz="36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  <a:t>Releases en planning</a:t>
            </a:r>
            <a:br>
              <a:rPr lang="nl-BE" sz="2800" dirty="0"/>
            </a:br>
            <a:br>
              <a:rPr lang="nl-BE" sz="37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</a:br>
            <a:endParaRPr lang="nl-BE" sz="3700" kern="1200" dirty="0">
              <a:solidFill>
                <a:srgbClr val="D96422"/>
              </a:solidFill>
              <a:latin typeface="FlandersArtSans-Bold" panose="00000800000000000000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5114"/>
            <a:ext cx="9081417" cy="4680520"/>
          </a:xfrm>
        </p:spPr>
        <p:txBody>
          <a:bodyPr/>
          <a:lstStyle/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6756" y="944265"/>
            <a:ext cx="813690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BE" dirty="0"/>
          </a:p>
          <a:p>
            <a:r>
              <a:rPr lang="nl-BE" b="1" dirty="0"/>
              <a:t>Beroepsschrift als case : 20 januari naar productie</a:t>
            </a:r>
          </a:p>
          <a:p>
            <a:pPr marL="288000" lvl="1" indent="0">
              <a:buNone/>
            </a:pPr>
            <a:endParaRPr lang="nl-BE" dirty="0"/>
          </a:p>
          <a:p>
            <a:r>
              <a:rPr lang="nl-BE" b="1" dirty="0"/>
              <a:t>Projectinhoudversies : nog te bepalen (afhankelijk van testen/dienstleveranciers)</a:t>
            </a:r>
          </a:p>
          <a:p>
            <a:endParaRPr lang="nl-BE" b="1" dirty="0"/>
          </a:p>
          <a:p>
            <a:r>
              <a:rPr lang="nl-BE" b="1" dirty="0"/>
              <a:t>Hoedanigheid architect &gt; Orde van Architecten </a:t>
            </a:r>
          </a:p>
          <a:p>
            <a:r>
              <a:rPr lang="nl-BE" b="1" dirty="0"/>
              <a:t>	</a:t>
            </a:r>
            <a:r>
              <a:rPr lang="nl-BE" dirty="0"/>
              <a:t>via webservices aftoetsen of een persoon die de hoedanigheid van architect-ontwerper of architect-uitvoerder wil selecteren ook effectief als zodanig gekend is bij de Orde. Tweede toets op het moment van ondertekenen</a:t>
            </a:r>
          </a:p>
          <a:p>
            <a:r>
              <a:rPr lang="nl-BE" b="1" dirty="0"/>
              <a:t>	streefdatum: 10 februari 2020 naar productie</a:t>
            </a:r>
          </a:p>
          <a:p>
            <a:pPr marL="0" lvl="1"/>
            <a:endParaRPr lang="nl-NL" sz="1700" dirty="0"/>
          </a:p>
          <a:p>
            <a:pPr marL="0" lvl="1"/>
            <a:endParaRPr lang="nl-NL" sz="1700" dirty="0"/>
          </a:p>
          <a:p>
            <a:pPr marL="0" lvl="1"/>
            <a:endParaRPr lang="nl-NL" sz="1700" dirty="0"/>
          </a:p>
          <a:p>
            <a:pPr marL="0" lvl="1"/>
            <a:r>
              <a:rPr lang="nl-NL" sz="1700" dirty="0"/>
              <a:t> </a:t>
            </a:r>
            <a:endParaRPr lang="nl-NL" dirty="0"/>
          </a:p>
          <a:p>
            <a:pPr lvl="1" algn="l"/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lvl="2" algn="l"/>
            <a:endParaRPr lang="nl-BE" dirty="0"/>
          </a:p>
          <a:p>
            <a:pPr lvl="1"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r>
              <a:rPr lang="nl-BE" dirty="0"/>
              <a:t>				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81616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56" y="404664"/>
            <a:ext cx="8444820" cy="720080"/>
          </a:xfrm>
        </p:spPr>
        <p:txBody>
          <a:bodyPr/>
          <a:lstStyle/>
          <a:p>
            <a:pPr lvl="3"/>
            <a:r>
              <a:rPr lang="nl-BE" sz="36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  <a:t>Releases en planning</a:t>
            </a:r>
            <a:br>
              <a:rPr lang="nl-BE" sz="2800" dirty="0"/>
            </a:br>
            <a:br>
              <a:rPr lang="nl-BE" sz="3700" kern="1200" dirty="0">
                <a:solidFill>
                  <a:srgbClr val="D96422"/>
                </a:solidFill>
                <a:latin typeface="FlandersArtSans-Bold" panose="00000800000000000000" pitchFamily="2" charset="0"/>
                <a:ea typeface="+mj-ea"/>
                <a:cs typeface="+mj-cs"/>
              </a:rPr>
            </a:br>
            <a:endParaRPr lang="nl-BE" sz="3700" kern="1200" dirty="0">
              <a:solidFill>
                <a:srgbClr val="D96422"/>
              </a:solidFill>
              <a:latin typeface="FlandersArtSans-Bold" panose="00000800000000000000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5114"/>
            <a:ext cx="9081417" cy="4680520"/>
          </a:xfrm>
        </p:spPr>
        <p:txBody>
          <a:bodyPr/>
          <a:lstStyle/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  <a:p>
            <a:pPr marL="819150" indent="-457200" defTabSz="711200">
              <a:buClrTx/>
              <a:buSzPct val="100000"/>
              <a:buNone/>
            </a:pPr>
            <a:endParaRPr lang="fr-B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6756" y="944265"/>
            <a:ext cx="8136904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BE" dirty="0"/>
          </a:p>
          <a:p>
            <a:r>
              <a:rPr lang="nl-NL" b="1" dirty="0"/>
              <a:t>Verwerken uitspraken RVVB</a:t>
            </a:r>
          </a:p>
          <a:p>
            <a:pPr lvl="1"/>
            <a:r>
              <a:rPr lang="nl-NL" dirty="0"/>
              <a:t>Registreren vernietigingen door RVVB</a:t>
            </a:r>
          </a:p>
          <a:p>
            <a:pPr lvl="1"/>
            <a:r>
              <a:rPr lang="nl-NL" dirty="0"/>
              <a:t>Nieuwe fase ‘Procedure na beroep RVVB’</a:t>
            </a:r>
          </a:p>
          <a:p>
            <a:pPr lvl="1"/>
            <a:r>
              <a:rPr lang="nl-NL" dirty="0"/>
              <a:t>Ontwikkeling is lopende</a:t>
            </a:r>
          </a:p>
          <a:p>
            <a:pPr lvl="1"/>
            <a:r>
              <a:rPr lang="nl-NL" dirty="0"/>
              <a:t>Voorzien oefen 13 december 2019 (minstens deels)</a:t>
            </a:r>
          </a:p>
          <a:p>
            <a:pPr lvl="1"/>
            <a:endParaRPr lang="nl-NL" dirty="0"/>
          </a:p>
          <a:p>
            <a:r>
              <a:rPr lang="nl-NL" b="1" dirty="0"/>
              <a:t>Koppeling ondernemersloket</a:t>
            </a:r>
          </a:p>
          <a:p>
            <a:pPr lvl="1"/>
            <a:r>
              <a:rPr lang="nl-NL" dirty="0"/>
              <a:t>Lijst projecten en ‘algemene status’ in ondernemersloket</a:t>
            </a:r>
          </a:p>
          <a:p>
            <a:pPr lvl="1"/>
            <a:r>
              <a:rPr lang="nl-NL" dirty="0"/>
              <a:t>Via DOSIS</a:t>
            </a:r>
          </a:p>
          <a:p>
            <a:pPr lvl="1"/>
            <a:r>
              <a:rPr lang="nl-NL" dirty="0"/>
              <a:t>Januari-februari 2020</a:t>
            </a:r>
          </a:p>
          <a:p>
            <a:pPr lvl="1"/>
            <a:r>
              <a:rPr lang="nl-NL" dirty="0"/>
              <a:t>Mogelijkheid tot doorklikken (single </a:t>
            </a:r>
            <a:r>
              <a:rPr lang="nl-NL" dirty="0" err="1"/>
              <a:t>sign</a:t>
            </a:r>
            <a:r>
              <a:rPr lang="nl-NL" dirty="0"/>
              <a:t> on) : maart 2020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marL="0" lvl="1"/>
            <a:endParaRPr lang="nl-NL" sz="1700" dirty="0"/>
          </a:p>
          <a:p>
            <a:pPr marL="0" lvl="1"/>
            <a:endParaRPr lang="nl-NL" sz="1700" dirty="0"/>
          </a:p>
          <a:p>
            <a:pPr marL="0" lvl="1"/>
            <a:endParaRPr lang="nl-NL" sz="1700" dirty="0"/>
          </a:p>
          <a:p>
            <a:pPr marL="0" lvl="1"/>
            <a:r>
              <a:rPr lang="nl-NL" sz="1700" dirty="0"/>
              <a:t> </a:t>
            </a:r>
            <a:endParaRPr lang="nl-NL" dirty="0"/>
          </a:p>
          <a:p>
            <a:pPr lvl="1" algn="l"/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l-BE" dirty="0"/>
          </a:p>
          <a:p>
            <a:pPr lvl="2" algn="l"/>
            <a:endParaRPr lang="nl-BE" dirty="0"/>
          </a:p>
          <a:p>
            <a:pPr lvl="1"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endParaRPr lang="nl-BE" dirty="0"/>
          </a:p>
          <a:p>
            <a:pPr algn="l"/>
            <a:r>
              <a:rPr lang="nl-BE" dirty="0"/>
              <a:t>				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54449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A16F8-91D7-D34D-AAAE-8CD09DBF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Analyse verzameldecreet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4E785-FF19-BD4E-9CFF-906499B9F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818" y="1141480"/>
            <a:ext cx="7444800" cy="4352400"/>
          </a:xfrm>
        </p:spPr>
        <p:txBody>
          <a:bodyPr/>
          <a:lstStyle/>
          <a:p>
            <a:r>
              <a:rPr lang="nl-BE" b="1" dirty="0"/>
              <a:t>Verplicht digitaal indienen melding klasse 3 : </a:t>
            </a:r>
            <a:r>
              <a:rPr lang="nl-BE" sz="1800" dirty="0"/>
              <a:t>geen impact op loket</a:t>
            </a:r>
          </a:p>
          <a:p>
            <a:r>
              <a:rPr lang="nl-BE" b="1" dirty="0"/>
              <a:t>Enkel lokaal bestuur als bevoegde overheid bij melding </a:t>
            </a:r>
            <a:r>
              <a:rPr lang="nl-BE" dirty="0"/>
              <a:t>: </a:t>
            </a:r>
            <a:r>
              <a:rPr lang="nl-BE" sz="1800" dirty="0"/>
              <a:t>wijziging parameters </a:t>
            </a:r>
          </a:p>
          <a:p>
            <a:r>
              <a:rPr lang="nl-BE" b="1" dirty="0"/>
              <a:t>Verhinderen kiezen rubrieken klasse 1 of 2 bij melding </a:t>
            </a:r>
            <a:br>
              <a:rPr lang="nl-BE" b="1" dirty="0"/>
            </a:br>
            <a:r>
              <a:rPr lang="nl-BE" b="1" dirty="0"/>
              <a:t>klasse 3</a:t>
            </a:r>
            <a:r>
              <a:rPr lang="nl-BE" dirty="0"/>
              <a:t>: </a:t>
            </a:r>
            <a:r>
              <a:rPr lang="nl-BE" sz="1800" dirty="0"/>
              <a:t>bij keuze rubriek klasse 1 of 2: foutboodschap</a:t>
            </a:r>
          </a:p>
          <a:p>
            <a:r>
              <a:rPr lang="nl-BE" b="1" dirty="0"/>
              <a:t>Stilzwijgende aktename melding</a:t>
            </a:r>
          </a:p>
          <a:p>
            <a:pPr lvl="1"/>
            <a:r>
              <a:rPr lang="nl-BE" sz="1800" dirty="0"/>
              <a:t>Nieuwe systeemgebeurtenis</a:t>
            </a:r>
          </a:p>
          <a:p>
            <a:pPr lvl="1"/>
            <a:r>
              <a:rPr lang="nl-BE" sz="1800" dirty="0"/>
              <a:t>Bepalen termijn voor ‘automatisch activeren systeemgebeurtenis’</a:t>
            </a:r>
          </a:p>
          <a:p>
            <a:pPr lvl="1"/>
            <a:r>
              <a:rPr lang="nl-BE" sz="1800" dirty="0"/>
              <a:t>Automatisch genereren ‘affiche’ voor aanplakking</a:t>
            </a:r>
          </a:p>
          <a:p>
            <a:pPr lvl="1"/>
            <a:r>
              <a:rPr lang="nl-BE" sz="1800" dirty="0"/>
              <a:t>Publicatie op publiek loket</a:t>
            </a:r>
          </a:p>
          <a:p>
            <a:pPr lvl="1"/>
            <a:r>
              <a:rPr lang="nl-BE" sz="1800" dirty="0"/>
              <a:t>URL publiek loket met ‘zoom’ op gemeente</a:t>
            </a:r>
          </a:p>
          <a:p>
            <a:r>
              <a:rPr lang="nl-BE" b="1" dirty="0"/>
              <a:t>Problematiek analoge meldingen SH : </a:t>
            </a:r>
            <a:r>
              <a:rPr lang="nl-BE" sz="1800" dirty="0"/>
              <a:t>wordt nog juridisch onderzocht</a:t>
            </a:r>
          </a:p>
          <a:p>
            <a:r>
              <a:rPr lang="nl-BE" b="1" dirty="0"/>
              <a:t>Gemeente</a:t>
            </a:r>
            <a:r>
              <a:rPr lang="nl-BE" dirty="0"/>
              <a:t> blijft verantwoordelijk voor </a:t>
            </a:r>
            <a:r>
              <a:rPr lang="nl-BE" b="1" dirty="0"/>
              <a:t>inzage in project, betekening derden, publicatie eigen website </a:t>
            </a:r>
            <a:r>
              <a:rPr lang="nl-BE" sz="1800" dirty="0"/>
              <a:t>(minstens link/venster publiek loket)</a:t>
            </a:r>
          </a:p>
        </p:txBody>
      </p:sp>
    </p:spTree>
    <p:extLst>
      <p:ext uri="{BB962C8B-B14F-4D97-AF65-F5344CB8AC3E}">
        <p14:creationId xmlns:p14="http://schemas.microsoft.com/office/powerpoint/2010/main" val="102019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A16F8-91D7-D34D-AAAE-8CD09DBF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Analyse verzameldecreet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44E785-FF19-BD4E-9CFF-906499B9F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18" y="1500295"/>
            <a:ext cx="7444800" cy="4352400"/>
          </a:xfrm>
        </p:spPr>
        <p:txBody>
          <a:bodyPr/>
          <a:lstStyle/>
          <a:p>
            <a:r>
              <a:rPr lang="nl-BE" b="1" dirty="0"/>
              <a:t>Bijstelling voorwaarden:</a:t>
            </a:r>
          </a:p>
          <a:p>
            <a:pPr lvl="1"/>
            <a:r>
              <a:rPr lang="nl-BE" sz="1800" b="1" dirty="0"/>
              <a:t>Uitbreiden bestaand projecttype ‘OMV2017_BIJST_MILV_EXPL</a:t>
            </a:r>
          </a:p>
          <a:p>
            <a:pPr lvl="1"/>
            <a:r>
              <a:rPr lang="nl-BE" sz="1800" dirty="0"/>
              <a:t>Indien nodig onder ‘extra informatie’ bewijs ‘vergunninghouder’ (indien persoon &gt;&lt; aanvrager)</a:t>
            </a:r>
          </a:p>
        </p:txBody>
      </p:sp>
    </p:spTree>
    <p:extLst>
      <p:ext uri="{BB962C8B-B14F-4D97-AF65-F5344CB8AC3E}">
        <p14:creationId xmlns:p14="http://schemas.microsoft.com/office/powerpoint/2010/main" val="1284966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43186c612d74334bdc4dceafe33b92bcfd1acb"/>
</p:tagLst>
</file>

<file path=ppt/theme/theme1.xml><?xml version="1.0" encoding="utf-8"?>
<a:theme xmlns:a="http://schemas.openxmlformats.org/drawingml/2006/main" name="huisstijlpresentatie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Presentatie_Omgevingsvergunning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3.xml><?xml version="1.0" encoding="utf-8"?>
<a:theme xmlns:a="http://schemas.openxmlformats.org/drawingml/2006/main" name="1_Presentatie_Omgevingsvergunning">
  <a:themeElements>
    <a:clrScheme name="Aangepast 1">
      <a:dk1>
        <a:srgbClr val="34190F"/>
      </a:dk1>
      <a:lt1>
        <a:srgbClr val="FFFFFF"/>
      </a:lt1>
      <a:dk2>
        <a:srgbClr val="562918"/>
      </a:dk2>
      <a:lt2>
        <a:srgbClr val="FFFFFF"/>
      </a:lt2>
      <a:accent1>
        <a:srgbClr val="BB3242"/>
      </a:accent1>
      <a:accent2>
        <a:srgbClr val="B0753A"/>
      </a:accent2>
      <a:accent3>
        <a:srgbClr val="8F9478"/>
      </a:accent3>
      <a:accent4>
        <a:srgbClr val="ADA623"/>
      </a:accent4>
      <a:accent5>
        <a:srgbClr val="82A996"/>
      </a:accent5>
      <a:accent6>
        <a:srgbClr val="CA7C7C"/>
      </a:accent6>
      <a:hlink>
        <a:srgbClr val="0066CC"/>
      </a:hlink>
      <a:folHlink>
        <a:srgbClr val="137E93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EC4C9789715A4BA9B1369FB86A2C70" ma:contentTypeVersion="0" ma:contentTypeDescription="Een nieuw document maken." ma:contentTypeScope="" ma:versionID="b1a2d5ed40e1b4489dad15b2b8f94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d98833e19d1f2353c11efca4d6da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E256BE-F697-4923-8B27-72E52FB3F9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E1D3C2-DF2E-4F98-9A26-A54280673A7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223681-F269-4A8B-9CB7-ED4BFD866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huisstijlpresentatie</Template>
  <TotalTime>6419</TotalTime>
  <Words>498</Words>
  <Application>Microsoft Macintosh PowerPoint</Application>
  <PresentationFormat>Diavoorstelling (4:3)</PresentationFormat>
  <Paragraphs>137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9" baseType="lpstr">
      <vt:lpstr>Arial</vt:lpstr>
      <vt:lpstr>Calibri</vt:lpstr>
      <vt:lpstr>FlandersArtSans-Bold</vt:lpstr>
      <vt:lpstr>FlandersArtSans-Medium</vt:lpstr>
      <vt:lpstr>FlandersArtSans-Regular</vt:lpstr>
      <vt:lpstr>FlandersArtSerif-Regular</vt:lpstr>
      <vt:lpstr>huisstijlpresentatie</vt:lpstr>
      <vt:lpstr>Presentatie_Omgevingsvergunning</vt:lpstr>
      <vt:lpstr>1_Presentatie_Omgevingsvergunning</vt:lpstr>
      <vt:lpstr>werkgroep OMV LB &amp; PROV 9 oktober 2019</vt:lpstr>
      <vt:lpstr>Agenda</vt:lpstr>
      <vt:lpstr>Projectinhoudversies (demo)</vt:lpstr>
      <vt:lpstr>Demo filter projectlijst</vt:lpstr>
      <vt:lpstr>Releases en planning  </vt:lpstr>
      <vt:lpstr>Releases en planning  </vt:lpstr>
      <vt:lpstr>Releases en planning  </vt:lpstr>
      <vt:lpstr>Analyse verzameldecreet</vt:lpstr>
      <vt:lpstr>Analyse verzameldecreet</vt:lpstr>
      <vt:lpstr>Varia  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Huisstijl  Omgeving</dc:title>
  <dc:creator>peter.cabus@rwo.vlaanderen.be</dc:creator>
  <cp:lastModifiedBy>VAN LINDT Paul</cp:lastModifiedBy>
  <cp:revision>286</cp:revision>
  <cp:lastPrinted>2017-01-26T11:49:09Z</cp:lastPrinted>
  <dcterms:created xsi:type="dcterms:W3CDTF">2016-12-05T10:24:08Z</dcterms:created>
  <dcterms:modified xsi:type="dcterms:W3CDTF">2019-12-04T08:28:38Z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LeafRef">
    <vt:lpwstr>sjabloon ppt omgevingsvergunning 18-04-2016.potx</vt:lpwstr>
  </property>
  <property fmtid="{D5CDD505-2E9C-101B-9397-08002B2CF9AE}" pid="3" name="ContentTypeId">
    <vt:lpwstr>0x01010076EC4C9789715A4BA9B1369FB86A2C70</vt:lpwstr>
  </property>
  <property fmtid="{D5CDD505-2E9C-101B-9397-08002B2CF9AE}" pid="4" name="IsMyDocuments">
    <vt:bool>true</vt:bool>
  </property>
</Properties>
</file>