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  <p:sldMasterId id="2147483714" r:id="rId6"/>
  </p:sldMasterIdLst>
  <p:notesMasterIdLst>
    <p:notesMasterId r:id="rId20"/>
  </p:notesMasterIdLst>
  <p:handoutMasterIdLst>
    <p:handoutMasterId r:id="rId21"/>
  </p:handoutMasterIdLst>
  <p:sldIdLst>
    <p:sldId id="351" r:id="rId7"/>
    <p:sldId id="386" r:id="rId8"/>
    <p:sldId id="1019" r:id="rId9"/>
    <p:sldId id="1020" r:id="rId10"/>
    <p:sldId id="1023" r:id="rId11"/>
    <p:sldId id="1018" r:id="rId12"/>
    <p:sldId id="1021" r:id="rId13"/>
    <p:sldId id="1028" r:id="rId14"/>
    <p:sldId id="1022" r:id="rId15"/>
    <p:sldId id="1025" r:id="rId16"/>
    <p:sldId id="1026" r:id="rId17"/>
    <p:sldId id="1017" r:id="rId18"/>
    <p:sldId id="1027" r:id="rId19"/>
  </p:sldIdLst>
  <p:sldSz cx="9144000" cy="6858000" type="screen4x3"/>
  <p:notesSz cx="6797675" cy="9928225"/>
  <p:custDataLst>
    <p:tags r:id="rId22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aele, An" initials="D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422"/>
    <a:srgbClr val="6D8B2B"/>
    <a:srgbClr val="D26C24"/>
    <a:srgbClr val="646464"/>
    <a:srgbClr val="9B9B9B"/>
    <a:srgbClr val="C98D3A"/>
    <a:srgbClr val="FFFF00"/>
    <a:srgbClr val="717171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 autoAdjust="0"/>
    <p:restoredTop sz="96433" autoAdjust="0"/>
  </p:normalViewPr>
  <p:slideViewPr>
    <p:cSldViewPr snapToGrid="0" showGuides="1">
      <p:cViewPr varScale="1">
        <p:scale>
          <a:sx n="128" d="100"/>
          <a:sy n="128" d="100"/>
        </p:scale>
        <p:origin x="2016" y="176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-6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07-10-2020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8" y="9288613"/>
            <a:ext cx="1027377" cy="4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7/10/2020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3"/>
          <a:stretch/>
        </p:blipFill>
        <p:spPr>
          <a:xfrm>
            <a:off x="2202991" y="281086"/>
            <a:ext cx="6656817" cy="626400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310393" y="288000"/>
            <a:ext cx="5487544" cy="6265475"/>
            <a:chOff x="288001" y="288000"/>
            <a:chExt cx="6033505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8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01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579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60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07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9"/>
          <a:stretch/>
        </p:blipFill>
        <p:spPr>
          <a:xfrm>
            <a:off x="2152515" y="294914"/>
            <a:ext cx="6707294" cy="626695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268448" y="294914"/>
            <a:ext cx="5533775" cy="6265475"/>
            <a:chOff x="558818" y="288000"/>
            <a:chExt cx="5762688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558818" y="288000"/>
              <a:ext cx="397718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851161" y="2112953"/>
            <a:ext cx="4123872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855593" y="4317478"/>
            <a:ext cx="3886097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3" y="662647"/>
            <a:ext cx="1826005" cy="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>
            <a:off x="318782" y="304777"/>
            <a:ext cx="8498047" cy="6264001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3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073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8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07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56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44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7/10/2020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0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7/10/2020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13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rgbClr val="D96422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kern="1200" spc="0" baseline="0">
          <a:solidFill>
            <a:srgbClr val="6D8B2B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7/10/2020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7/10/2020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657" y="2124105"/>
            <a:ext cx="4479123" cy="2287150"/>
          </a:xfrm>
        </p:spPr>
        <p:txBody>
          <a:bodyPr/>
          <a:lstStyle/>
          <a:p>
            <a:r>
              <a:rPr lang="nl-BE" sz="4000" dirty="0"/>
              <a:t>werkgroep OMV</a:t>
            </a:r>
            <a:br>
              <a:rPr lang="nl-BE" sz="4000" dirty="0"/>
            </a:br>
            <a:r>
              <a:rPr lang="nl-BE" sz="4000" dirty="0"/>
              <a:t>LB &amp; PROV </a:t>
            </a:r>
            <a:br>
              <a:rPr lang="nl-BE" sz="4000" dirty="0"/>
            </a:br>
            <a:r>
              <a:rPr lang="nl-BE" sz="4000" dirty="0"/>
              <a:t>en IT-dienst</a:t>
            </a:r>
            <a:br>
              <a:rPr lang="nl-BE" sz="4000" dirty="0"/>
            </a:br>
            <a:r>
              <a:rPr lang="nl-BE" sz="2000" dirty="0"/>
              <a:t>7 oktober 2020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1161" y="4706584"/>
            <a:ext cx="3886097" cy="672811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35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BB2BC-2CA4-1F4C-8F1F-56F945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Verdere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2EB94-6525-8740-A664-D1E73C2BD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Bijstelling verkaveling</a:t>
            </a:r>
          </a:p>
          <a:p>
            <a:pPr lvl="1"/>
            <a:r>
              <a:rPr lang="nl-BE" dirty="0"/>
              <a:t>Aangeven ‘bestaande algemene voorschriften’, ‘aangeven ‘bestaande functie’ en ‘bestaande bijzondere voorschriften’</a:t>
            </a:r>
          </a:p>
          <a:p>
            <a:pPr lvl="1"/>
            <a:r>
              <a:rPr lang="nl-BE" dirty="0"/>
              <a:t>Aangepaste parameters zijn reeds opgeladen</a:t>
            </a:r>
          </a:p>
          <a:p>
            <a:pPr lvl="1"/>
            <a:r>
              <a:rPr lang="nl-BE" dirty="0"/>
              <a:t>Interface aanpassingen loket zijn lopende (ontwikkeling klaar oktober 2020), inproductiestelling afhankelijk van testen</a:t>
            </a:r>
          </a:p>
          <a:p>
            <a:pPr lvl="1"/>
            <a:endParaRPr lang="nl-BE" dirty="0"/>
          </a:p>
          <a:p>
            <a:r>
              <a:rPr lang="nl-BE" dirty="0"/>
              <a:t>Gebruik</a:t>
            </a:r>
            <a:r>
              <a:rPr lang="nl-BE" b="1" dirty="0"/>
              <a:t> toegangsrechten/veiligheidscategorieën </a:t>
            </a:r>
            <a:r>
              <a:rPr lang="nl-BE" dirty="0"/>
              <a:t>in het kader van webdiensten</a:t>
            </a:r>
          </a:p>
          <a:p>
            <a:pPr lvl="1"/>
            <a:r>
              <a:rPr lang="nl-BE" dirty="0"/>
              <a:t>Mogelijkheid tot opvragen gebeurtenissen via ‘zoekgebeurtenis’ met leesrechten zonder bestemmeling te zijn</a:t>
            </a:r>
          </a:p>
          <a:p>
            <a:pPr lvl="1"/>
            <a:endParaRPr lang="nl-BE" dirty="0"/>
          </a:p>
          <a:p>
            <a:r>
              <a:rPr lang="nl-BE" b="1" dirty="0"/>
              <a:t>Herinneringsmails </a:t>
            </a:r>
            <a:r>
              <a:rPr lang="nl-BE" dirty="0"/>
              <a:t>voor melden aanplakking (zie varia)</a:t>
            </a:r>
          </a:p>
        </p:txBody>
      </p:sp>
    </p:spTree>
    <p:extLst>
      <p:ext uri="{BB962C8B-B14F-4D97-AF65-F5344CB8AC3E}">
        <p14:creationId xmlns:p14="http://schemas.microsoft.com/office/powerpoint/2010/main" val="396743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BB2BC-2CA4-1F4C-8F1F-56F945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Verdere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2EB94-6525-8740-A664-D1E73C2BD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Structurele beslissingsinhoud en hergebruik informatie</a:t>
            </a:r>
          </a:p>
          <a:p>
            <a:pPr lvl="1"/>
            <a:r>
              <a:rPr lang="nl-BE" dirty="0"/>
              <a:t>Uniek id voor alle voorwerpen</a:t>
            </a:r>
          </a:p>
          <a:p>
            <a:pPr lvl="1"/>
            <a:r>
              <a:rPr lang="nl-BE" dirty="0"/>
              <a:t>Opzetten structuur beslissingsinhoud</a:t>
            </a:r>
          </a:p>
          <a:p>
            <a:pPr lvl="1"/>
            <a:r>
              <a:rPr lang="nl-BE" dirty="0"/>
              <a:t>Uitbreiden compleetheidscheck voor IIOA (verplichte velden)</a:t>
            </a:r>
          </a:p>
          <a:p>
            <a:pPr lvl="1"/>
            <a:r>
              <a:rPr lang="nl-BE" dirty="0"/>
              <a:t>Technische analyse is bezig….</a:t>
            </a:r>
          </a:p>
          <a:p>
            <a:pPr lvl="1"/>
            <a:endParaRPr lang="nl-BE" dirty="0"/>
          </a:p>
          <a:p>
            <a:r>
              <a:rPr lang="nl-BE" b="1" dirty="0"/>
              <a:t>Integratie parameterbeheer in toepassing</a:t>
            </a:r>
          </a:p>
          <a:p>
            <a:pPr lvl="1"/>
            <a:r>
              <a:rPr lang="nl-BE" dirty="0"/>
              <a:t>Vermijden ‘dump’/ETL bij vertaling parameters naar datastructuur</a:t>
            </a:r>
          </a:p>
        </p:txBody>
      </p:sp>
    </p:spTree>
    <p:extLst>
      <p:ext uri="{BB962C8B-B14F-4D97-AF65-F5344CB8AC3E}">
        <p14:creationId xmlns:p14="http://schemas.microsoft.com/office/powerpoint/2010/main" val="236452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916EB-7DA7-2F4E-A1A0-F87831CC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185BE-AAF6-D540-9757-3985B0CD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DBA-loket</a:t>
            </a:r>
            <a:r>
              <a:rPr lang="nl-BE" dirty="0"/>
              <a:t> stopgezet </a:t>
            </a:r>
            <a:r>
              <a:rPr lang="nl-BE" b="1" dirty="0"/>
              <a:t>1 oktober 2020</a:t>
            </a:r>
          </a:p>
          <a:p>
            <a:pPr lvl="1"/>
            <a:r>
              <a:rPr lang="nl-BE" dirty="0"/>
              <a:t>Data zijn gearchiveerd</a:t>
            </a:r>
          </a:p>
          <a:p>
            <a:pPr lvl="1"/>
            <a:r>
              <a:rPr lang="nl-BE" dirty="0"/>
              <a:t>Aparte webtoepassing voor registreren start en einde der werken DBA-dossiers door de verkrijger van de vergunning</a:t>
            </a:r>
          </a:p>
          <a:p>
            <a:pPr lvl="1"/>
            <a:endParaRPr lang="nl-BE" dirty="0"/>
          </a:p>
          <a:p>
            <a:r>
              <a:rPr lang="nl-BE" b="1" dirty="0"/>
              <a:t>Melden aanplakking beslissing/aktename</a:t>
            </a:r>
          </a:p>
          <a:p>
            <a:pPr lvl="1"/>
            <a:r>
              <a:rPr lang="nl-BE" dirty="0"/>
              <a:t>Automatische herinneringsmail wanneer geen melding aanplakking</a:t>
            </a:r>
          </a:p>
          <a:p>
            <a:pPr lvl="2"/>
            <a:r>
              <a:rPr lang="nl-BE" dirty="0"/>
              <a:t>Initiatiefnemer kan enkel vanaf huidige datum melden/gemeente kan ‘retroactief’</a:t>
            </a:r>
          </a:p>
          <a:p>
            <a:pPr lvl="2"/>
            <a:r>
              <a:rPr lang="nl-BE" dirty="0"/>
              <a:t>Rol gemeente in aanplakkings-/opvolgingsproces?</a:t>
            </a:r>
          </a:p>
          <a:p>
            <a:pPr lvl="2"/>
            <a:r>
              <a:rPr lang="nl-BE" dirty="0"/>
              <a:t>Wil gemeente ook herinneringsmail krijgen wanneer aanplakking door initiatiefnemer?</a:t>
            </a:r>
          </a:p>
          <a:p>
            <a:pPr lvl="2"/>
            <a:r>
              <a:rPr lang="nl-BE" dirty="0"/>
              <a:t>Quid ‘oude’ dossiers waarvan nooit aanplakking werd gemeld?</a:t>
            </a:r>
          </a:p>
          <a:p>
            <a:pPr lvl="3"/>
            <a:r>
              <a:rPr lang="nl-BE" dirty="0"/>
              <a:t>Status staat nog steeds op beroep derden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63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916EB-7DA7-2F4E-A1A0-F87831CC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185BE-AAF6-D540-9757-3985B0CD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…</a:t>
            </a:r>
            <a:endParaRPr lang="nl-BE" dirty="0"/>
          </a:p>
          <a:p>
            <a:pPr lvl="1"/>
            <a:endParaRPr lang="nl-BE" dirty="0"/>
          </a:p>
          <a:p>
            <a:r>
              <a:rPr lang="nl-BE" b="1" dirty="0"/>
              <a:t>Volgend teams-overleg : 2 december 2020 9u30?</a:t>
            </a:r>
          </a:p>
          <a:p>
            <a:pPr lvl="1"/>
            <a:r>
              <a:rPr lang="nl-BE" dirty="0"/>
              <a:t>Toelichting ‘structurele beslissingsinhoud’</a:t>
            </a:r>
          </a:p>
          <a:p>
            <a:pPr lvl="1"/>
            <a:r>
              <a:rPr lang="nl-BE" dirty="0"/>
              <a:t>Planning 2021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029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222739" y="2283352"/>
            <a:ext cx="7416000" cy="3672000"/>
          </a:xfrm>
        </p:spPr>
        <p:txBody>
          <a:bodyPr/>
          <a:lstStyle/>
          <a:p>
            <a:r>
              <a:rPr lang="nl-NL" dirty="0"/>
              <a:t>Stand van zaken</a:t>
            </a:r>
          </a:p>
          <a:p>
            <a:r>
              <a:rPr lang="nl-NL" dirty="0"/>
              <a:t>Release 3 november 2020</a:t>
            </a:r>
          </a:p>
          <a:p>
            <a:r>
              <a:rPr lang="nl-NL" dirty="0"/>
              <a:t>Verdere planning</a:t>
            </a:r>
          </a:p>
          <a:p>
            <a:r>
              <a:rPr lang="nl-NL" dirty="0"/>
              <a:t>Varia</a:t>
            </a:r>
          </a:p>
          <a:p>
            <a:pPr lvl="1"/>
            <a:r>
              <a:rPr lang="nl-NL" dirty="0"/>
              <a:t>DBA</a:t>
            </a:r>
          </a:p>
          <a:p>
            <a:pPr lvl="1"/>
            <a:r>
              <a:rPr lang="nl-NL" dirty="0"/>
              <a:t>Melden aanplakking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8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08FA2-37A0-D349-9F3B-3E9D43EE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0ECDB-8FA0-1341-80B7-5564310FE1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16 maart – 6 april 2020: </a:t>
            </a:r>
          </a:p>
          <a:p>
            <a:pPr lvl="1"/>
            <a:r>
              <a:rPr lang="nl-BE" dirty="0"/>
              <a:t>aanpassen </a:t>
            </a:r>
            <a:r>
              <a:rPr lang="nl-BE" b="1" dirty="0"/>
              <a:t>‘plannen en foto’s’ </a:t>
            </a:r>
            <a:r>
              <a:rPr lang="nl-BE" dirty="0"/>
              <a:t>bij SH in burgerloket</a:t>
            </a:r>
          </a:p>
          <a:p>
            <a:pPr lvl="1"/>
            <a:r>
              <a:rPr lang="nl-BE" dirty="0"/>
              <a:t>Connectie </a:t>
            </a:r>
            <a:r>
              <a:rPr lang="nl-BE" b="1" dirty="0"/>
              <a:t>Orde van Architecten </a:t>
            </a:r>
          </a:p>
          <a:p>
            <a:pPr lvl="1"/>
            <a:endParaRPr lang="nl-BE" b="1" dirty="0"/>
          </a:p>
          <a:p>
            <a:r>
              <a:rPr lang="nl-BE" dirty="0"/>
              <a:t>Maart - april 2020: </a:t>
            </a:r>
            <a:r>
              <a:rPr lang="nl-BE" b="1" dirty="0"/>
              <a:t>corona-maatregelen</a:t>
            </a:r>
          </a:p>
          <a:p>
            <a:pPr lvl="1"/>
            <a:r>
              <a:rPr lang="nl-BE" dirty="0"/>
              <a:t>Aanpassingen publiek loket</a:t>
            </a:r>
          </a:p>
          <a:p>
            <a:pPr lvl="2"/>
            <a:r>
              <a:rPr lang="nl-BE" dirty="0"/>
              <a:t>Verwijderen OO</a:t>
            </a:r>
          </a:p>
          <a:p>
            <a:pPr lvl="2"/>
            <a:r>
              <a:rPr lang="nl-BE" dirty="0"/>
              <a:t>Aanpassingen beroepstermijn (LA en RVVB)</a:t>
            </a:r>
          </a:p>
          <a:p>
            <a:pPr lvl="1"/>
            <a:r>
              <a:rPr lang="nl-BE" dirty="0"/>
              <a:t>Aanpassingen burger loket</a:t>
            </a:r>
          </a:p>
          <a:p>
            <a:pPr lvl="2"/>
            <a:r>
              <a:rPr lang="nl-BE" dirty="0"/>
              <a:t>Stopzetten OO</a:t>
            </a:r>
          </a:p>
          <a:p>
            <a:pPr lvl="2"/>
            <a:r>
              <a:rPr lang="nl-BE" dirty="0"/>
              <a:t>Aanpassingen beroepstermijnen</a:t>
            </a:r>
          </a:p>
          <a:p>
            <a:pPr lvl="1"/>
            <a:r>
              <a:rPr lang="nl-BE" dirty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28309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08FA2-37A0-D349-9F3B-3E9D43EE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0ECDB-8FA0-1341-80B7-5564310FE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618" y="1132854"/>
            <a:ext cx="7416000" cy="3672000"/>
          </a:xfrm>
        </p:spPr>
        <p:txBody>
          <a:bodyPr/>
          <a:lstStyle/>
          <a:p>
            <a:r>
              <a:rPr lang="nl-BE" dirty="0"/>
              <a:t>Mei – juni : </a:t>
            </a:r>
            <a:r>
              <a:rPr lang="nl-BE" b="1" dirty="0"/>
              <a:t>Publiek loket</a:t>
            </a:r>
          </a:p>
          <a:p>
            <a:pPr lvl="1"/>
            <a:r>
              <a:rPr lang="nl-BE" dirty="0"/>
              <a:t>Uitbreiden tot maximale publicatie publiek loket</a:t>
            </a:r>
          </a:p>
          <a:p>
            <a:pPr lvl="1"/>
            <a:r>
              <a:rPr lang="nl-BE" dirty="0"/>
              <a:t>Uitbreiden functionaliteiten publiek loket</a:t>
            </a:r>
          </a:p>
          <a:p>
            <a:endParaRPr lang="nl-BE" dirty="0"/>
          </a:p>
          <a:p>
            <a:r>
              <a:rPr lang="nl-BE" dirty="0"/>
              <a:t>25 mei 2020 : </a:t>
            </a:r>
            <a:r>
              <a:rPr lang="nl-BE" b="1" dirty="0"/>
              <a:t>procedure na beroep RVVB</a:t>
            </a:r>
          </a:p>
          <a:p>
            <a:endParaRPr lang="nl-BE" b="1" dirty="0"/>
          </a:p>
          <a:p>
            <a:r>
              <a:rPr lang="nl-BE" dirty="0"/>
              <a:t>7 – 28 september 2020 : </a:t>
            </a:r>
            <a:r>
              <a:rPr lang="nl-BE" b="1" dirty="0"/>
              <a:t>Projectinhoudversies</a:t>
            </a:r>
          </a:p>
          <a:p>
            <a:pPr lvl="1"/>
            <a:r>
              <a:rPr lang="nl-BE" dirty="0"/>
              <a:t>Burgerloket werkt met projectinhoudversies</a:t>
            </a:r>
          </a:p>
          <a:p>
            <a:pPr lvl="1"/>
            <a:r>
              <a:rPr lang="nl-BE" dirty="0"/>
              <a:t>Toepassingen beschikken over ‘overgangsperiode’ en kunnen ‘oude’ gebeurtenissen nog gebruiken</a:t>
            </a:r>
          </a:p>
          <a:p>
            <a:pPr lvl="1"/>
            <a:r>
              <a:rPr lang="nl-BE" dirty="0"/>
              <a:t>‘vragen extra informatie’ soms ‘dubbel’ in loket </a:t>
            </a:r>
            <a:br>
              <a:rPr lang="nl-BE" dirty="0"/>
            </a:br>
            <a:r>
              <a:rPr lang="nl-BE" dirty="0"/>
              <a:t>in periode 7-28 september</a:t>
            </a:r>
          </a:p>
          <a:p>
            <a:pPr lvl="1"/>
            <a:r>
              <a:rPr lang="nl-BE" dirty="0"/>
              <a:t>Niet bij alle projecttypes (zie tabel)</a:t>
            </a:r>
          </a:p>
          <a:p>
            <a:pPr lvl="1"/>
            <a:endParaRPr lang="nl-BE" dirty="0"/>
          </a:p>
          <a:p>
            <a:r>
              <a:rPr lang="nl-BE" dirty="0"/>
              <a:t>Ca. 14 oktober 2020 : Connectie</a:t>
            </a:r>
            <a:r>
              <a:rPr lang="nl-BE" b="1" dirty="0"/>
              <a:t> DOSIS</a:t>
            </a:r>
          </a:p>
          <a:p>
            <a:pPr lvl="1"/>
            <a:r>
              <a:rPr lang="nl-BE" dirty="0"/>
              <a:t>link met Ondernemersloket/Burgerprofiel</a:t>
            </a:r>
          </a:p>
          <a:p>
            <a:pPr lvl="1"/>
            <a:r>
              <a:rPr lang="nl-BE" dirty="0"/>
              <a:t>Nog implementatie SSO (VO/dept.) : november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170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08FA2-37A0-D349-9F3B-3E9D43EE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0ECDB-8FA0-1341-80B7-5564310FE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618" y="1366833"/>
            <a:ext cx="7416000" cy="739759"/>
          </a:xfrm>
        </p:spPr>
        <p:txBody>
          <a:bodyPr/>
          <a:lstStyle/>
          <a:p>
            <a:r>
              <a:rPr lang="nl-BE" dirty="0"/>
              <a:t>Tabel Projectinhoudversies</a:t>
            </a:r>
            <a:endParaRPr lang="nl-BE" b="1" dirty="0"/>
          </a:p>
          <a:p>
            <a:pPr marL="288000" lvl="1" indent="0">
              <a:buNone/>
            </a:pPr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521CD18-EED5-8242-BDC0-9E6E0532A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90517"/>
              </p:ext>
            </p:extLst>
          </p:nvPr>
        </p:nvGraphicFramePr>
        <p:xfrm>
          <a:off x="2019300" y="1955800"/>
          <a:ext cx="5105400" cy="2966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136">
                  <a:extLst>
                    <a:ext uri="{9D8B030D-6E8A-4147-A177-3AD203B41FA5}">
                      <a16:colId xmlns:a16="http://schemas.microsoft.com/office/drawing/2014/main" val="4029612266"/>
                    </a:ext>
                  </a:extLst>
                </a:gridCol>
                <a:gridCol w="827132">
                  <a:extLst>
                    <a:ext uri="{9D8B030D-6E8A-4147-A177-3AD203B41FA5}">
                      <a16:colId xmlns:a16="http://schemas.microsoft.com/office/drawing/2014/main" val="1473225583"/>
                    </a:ext>
                  </a:extLst>
                </a:gridCol>
                <a:gridCol w="827132">
                  <a:extLst>
                    <a:ext uri="{9D8B030D-6E8A-4147-A177-3AD203B41FA5}">
                      <a16:colId xmlns:a16="http://schemas.microsoft.com/office/drawing/2014/main" val="267742849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Projecttype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>
                          <a:effectLst/>
                        </a:rPr>
                        <a:t>PIV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type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4944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OMV2019_AANVRAAG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PIV1</a:t>
                      </a:r>
                      <a:endParaRPr lang="nl-BE" sz="1400" b="0" i="0" u="none" strike="noStrike" dirty="0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1423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OMV2017_AFWIJK_MILV_EXPL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PIV2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9343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OMV2017_BIJST_MILV_EXPL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PIV2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7460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OMV2017_BIJST_MILV_NIETEXPL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PIV2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41444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OMV2017_MELDING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Nee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13088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OMV2017_OMZETTING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PIV2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4665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OMV2017_OVERDRACHT_VOLL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Nee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47773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OMV2017_SCHORS_OPHEF_IIOA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PIV2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6666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OMV2017_STOPZETTING_IIOA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Nee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81828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OMV2017_VK_NIEUW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PIV1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27797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OMV2017_VK_BIJSTELLING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PIV1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1716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OMV2019_BIJST_MILV_KLASSE3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Nee</a:t>
                      </a:r>
                      <a:endParaRPr lang="nl-BE" sz="1400" b="0" i="0" u="none" strike="noStrike">
                        <a:solidFill>
                          <a:srgbClr val="172B4D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83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67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4283-6B46-974B-80DB-AD6D2DC2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Release 3 november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4B5E9-195F-A047-A00F-38111107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Inwerkingtreding verzameldecreet (BVR 11 september 2020)</a:t>
            </a:r>
          </a:p>
          <a:p>
            <a:pPr lvl="1"/>
            <a:r>
              <a:rPr lang="nl-BE" dirty="0"/>
              <a:t>Melding </a:t>
            </a:r>
            <a:r>
              <a:rPr lang="nl-BE" b="1" dirty="0"/>
              <a:t>enkel bij gemeente </a:t>
            </a:r>
            <a:r>
              <a:rPr lang="nl-BE" dirty="0"/>
              <a:t>(tenzij opgenomen in vergunningsaanvraag)</a:t>
            </a:r>
          </a:p>
          <a:p>
            <a:pPr lvl="1"/>
            <a:r>
              <a:rPr lang="nl-BE" dirty="0"/>
              <a:t>Melding </a:t>
            </a:r>
            <a:r>
              <a:rPr lang="nl-BE" b="1" dirty="0"/>
              <a:t>verplicht digitaal </a:t>
            </a:r>
            <a:r>
              <a:rPr lang="nl-BE" dirty="0"/>
              <a:t>(uitz.: franstalige melding in faciliteitengemeenten rand Brussel)</a:t>
            </a:r>
          </a:p>
          <a:p>
            <a:pPr lvl="1"/>
            <a:r>
              <a:rPr lang="nl-BE" dirty="0"/>
              <a:t>Formele aktename door </a:t>
            </a:r>
            <a:r>
              <a:rPr lang="nl-BE" b="1" dirty="0"/>
              <a:t>college of gemeentelijke omgevingsambtenaar</a:t>
            </a:r>
          </a:p>
          <a:p>
            <a:pPr lvl="1"/>
            <a:r>
              <a:rPr lang="nl-BE" b="1" dirty="0"/>
              <a:t>Uitvoerbaar </a:t>
            </a:r>
            <a:r>
              <a:rPr lang="nl-BE" dirty="0"/>
              <a:t>dag (melding) aanplakking</a:t>
            </a:r>
          </a:p>
          <a:p>
            <a:pPr lvl="1"/>
            <a:r>
              <a:rPr lang="nl-BE" dirty="0"/>
              <a:t>Indien op </a:t>
            </a:r>
            <a:r>
              <a:rPr lang="nl-BE" b="1" dirty="0"/>
              <a:t>2 gemeenten</a:t>
            </a:r>
            <a:r>
              <a:rPr lang="nl-BE" dirty="0"/>
              <a:t>: melding in te dienen bij elke gemeente</a:t>
            </a:r>
          </a:p>
        </p:txBody>
      </p:sp>
    </p:spTree>
    <p:extLst>
      <p:ext uri="{BB962C8B-B14F-4D97-AF65-F5344CB8AC3E}">
        <p14:creationId xmlns:p14="http://schemas.microsoft.com/office/powerpoint/2010/main" val="143360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4283-6B46-974B-80DB-AD6D2DC2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Release 3 november 2020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4B5E9-195F-A047-A00F-38111107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18" y="1252800"/>
            <a:ext cx="7444800" cy="4352400"/>
          </a:xfrm>
        </p:spPr>
        <p:txBody>
          <a:bodyPr/>
          <a:lstStyle/>
          <a:p>
            <a:r>
              <a:rPr lang="nl-BE" dirty="0"/>
              <a:t>Inwerkingtreding verzameldecreet (BVR 11 september 2020)</a:t>
            </a:r>
          </a:p>
          <a:p>
            <a:pPr lvl="1"/>
            <a:r>
              <a:rPr lang="nl-BE" b="1" dirty="0"/>
              <a:t>Stilzwijgende aktename</a:t>
            </a:r>
          </a:p>
          <a:p>
            <a:pPr lvl="2"/>
            <a:r>
              <a:rPr lang="nl-BE" dirty="0"/>
              <a:t>Indien geen betekening van formele aktename uiterlijk twintigste (enkel IIOA klasse 3) of dertigste dag (SH of SH+IIOA) na indienen: automatische betekening ‘stilzwijgende aktename’ vanuit het Omgevingsloket (dag 21 of dag 31, 00:00) met vraag tot aanplakking op basis van automatisch gegenereerde ‘affiche-tekst’</a:t>
            </a:r>
          </a:p>
          <a:p>
            <a:pPr lvl="2"/>
            <a:r>
              <a:rPr lang="nl-BE" dirty="0"/>
              <a:t>Automatische publicatie aktename publiek loket</a:t>
            </a:r>
          </a:p>
        </p:txBody>
      </p:sp>
    </p:spTree>
    <p:extLst>
      <p:ext uri="{BB962C8B-B14F-4D97-AF65-F5344CB8AC3E}">
        <p14:creationId xmlns:p14="http://schemas.microsoft.com/office/powerpoint/2010/main" val="163553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4283-6B46-974B-80DB-AD6D2DC2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Release 3 november 2020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4B5E9-195F-A047-A00F-38111107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18" y="1252800"/>
            <a:ext cx="7444800" cy="4352400"/>
          </a:xfrm>
        </p:spPr>
        <p:txBody>
          <a:bodyPr/>
          <a:lstStyle/>
          <a:p>
            <a:pPr lvl="1"/>
            <a:r>
              <a:rPr lang="nl-BE" b="1" dirty="0"/>
              <a:t>Stilzwijgende </a:t>
            </a:r>
            <a:r>
              <a:rPr lang="nl-BE" b="1" dirty="0" err="1"/>
              <a:t>aktename</a:t>
            </a:r>
            <a:r>
              <a:rPr lang="nl-BE" b="1" dirty="0"/>
              <a:t> (vervolg)</a:t>
            </a:r>
          </a:p>
          <a:p>
            <a:pPr lvl="2"/>
            <a:r>
              <a:rPr lang="nl-BE" dirty="0"/>
              <a:t>Geen mogelijkheid meer tot betekening formele aktename of ‘niet-rechtsgeldig verklaren’ na ‘stilzwijgende aktename’</a:t>
            </a:r>
          </a:p>
          <a:p>
            <a:pPr lvl="3"/>
            <a:r>
              <a:rPr lang="nl-BE" dirty="0"/>
              <a:t>Geen rubrieken klasse 1 of 2 selecteerbaar voor IIOA klasse 3</a:t>
            </a:r>
          </a:p>
          <a:p>
            <a:pPr lvl="3"/>
            <a:r>
              <a:rPr lang="nl-BE" dirty="0"/>
              <a:t>Om voorwaarden te formuleren is formele aktename nodig</a:t>
            </a:r>
          </a:p>
          <a:p>
            <a:pPr lvl="3"/>
            <a:r>
              <a:rPr lang="nl-BE" dirty="0"/>
              <a:t>GEEN CHECK MOGELIJK VOOR STEDENBOUWKUNDIGE HANDELINGEN :aanvraag/melding</a:t>
            </a:r>
          </a:p>
          <a:p>
            <a:pPr lvl="4"/>
            <a:r>
              <a:rPr lang="nl-BE" dirty="0"/>
              <a:t>Vb: nieuwbouw in zeehavengebied = melding</a:t>
            </a:r>
          </a:p>
          <a:p>
            <a:pPr lvl="2"/>
            <a:r>
              <a:rPr lang="nl-BE" dirty="0"/>
              <a:t>Bijkomende betekeningen en publicatie eigen website verantwoordelijkheid lokaal bestuur</a:t>
            </a:r>
          </a:p>
        </p:txBody>
      </p:sp>
    </p:spTree>
    <p:extLst>
      <p:ext uri="{BB962C8B-B14F-4D97-AF65-F5344CB8AC3E}">
        <p14:creationId xmlns:p14="http://schemas.microsoft.com/office/powerpoint/2010/main" val="184385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4283-6B46-974B-80DB-AD6D2DC2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Release 3 november 2020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4B5E9-195F-A047-A00F-38111107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18" y="1252800"/>
            <a:ext cx="7444800" cy="4352400"/>
          </a:xfrm>
        </p:spPr>
        <p:txBody>
          <a:bodyPr/>
          <a:lstStyle/>
          <a:p>
            <a:r>
              <a:rPr lang="nl-BE" dirty="0"/>
              <a:t>Inwerkingtreding verzameldecreet (BVR 11 september 2020)</a:t>
            </a:r>
          </a:p>
          <a:p>
            <a:pPr lvl="1"/>
            <a:r>
              <a:rPr lang="nl-BE" b="1" dirty="0"/>
              <a:t>Bijstelling voorwaarden</a:t>
            </a:r>
          </a:p>
          <a:p>
            <a:pPr lvl="2"/>
            <a:r>
              <a:rPr lang="nl-BE" dirty="0"/>
              <a:t>Nieuwe releaseversie OMV2017_BIJST_MIV_EXPL </a:t>
            </a:r>
          </a:p>
          <a:p>
            <a:pPr lvl="2"/>
            <a:r>
              <a:rPr lang="nl-BE" dirty="0"/>
              <a:t>Naast IIOA nu ook SH, KH of VW mogelijk</a:t>
            </a:r>
          </a:p>
          <a:p>
            <a:pPr lvl="2"/>
            <a:r>
              <a:rPr lang="nl-BE" dirty="0"/>
              <a:t>Toevoegen dossieronderdeel ‘bijstelling voorwaarden’</a:t>
            </a:r>
          </a:p>
          <a:p>
            <a:pPr lvl="1"/>
            <a:r>
              <a:rPr lang="nl-BE" dirty="0"/>
              <a:t>Toevoegen dossieronderdeel ‘confidentieel’</a:t>
            </a:r>
          </a:p>
          <a:p>
            <a:endParaRPr lang="nl-BE" b="1" dirty="0"/>
          </a:p>
          <a:p>
            <a:r>
              <a:rPr lang="nl-BE" b="1" dirty="0"/>
              <a:t>Aanpassing datablok ‘aktename’</a:t>
            </a:r>
          </a:p>
          <a:p>
            <a:pPr lvl="1"/>
            <a:r>
              <a:rPr lang="nl-BE" dirty="0"/>
              <a:t>Mogelijkheid tot aangeven ’geen aanplakking’ (overdracht/stopzetting/bijstelling milieuvoorwaarden klasse 3)</a:t>
            </a:r>
          </a:p>
          <a:p>
            <a:pPr lvl="1"/>
            <a:endParaRPr lang="nl-BE" dirty="0"/>
          </a:p>
          <a:p>
            <a:r>
              <a:rPr lang="nl-BE" dirty="0"/>
              <a:t>Datablok/formulieronderdelen </a:t>
            </a:r>
            <a:r>
              <a:rPr lang="nl-BE" b="1" dirty="0"/>
              <a:t>‘Hemelwaterformulier’</a:t>
            </a:r>
          </a:p>
          <a:p>
            <a:pPr lvl="1"/>
            <a:r>
              <a:rPr lang="nl-BE" dirty="0"/>
              <a:t>Met het oog op structurele beslissingsinhoud</a:t>
            </a:r>
          </a:p>
          <a:p>
            <a:pPr lvl="1"/>
            <a:r>
              <a:rPr lang="nl-BE" dirty="0"/>
              <a:t>Data automatisch beschikbaar voor VLARIO/Aquaflanders</a:t>
            </a:r>
          </a:p>
        </p:txBody>
      </p:sp>
    </p:spTree>
    <p:extLst>
      <p:ext uri="{BB962C8B-B14F-4D97-AF65-F5344CB8AC3E}">
        <p14:creationId xmlns:p14="http://schemas.microsoft.com/office/powerpoint/2010/main" val="2255366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43186c612d74334bdc4dceafe33b92bcfd1acb"/>
</p:tagLst>
</file>

<file path=ppt/theme/theme1.xml><?xml version="1.0" encoding="utf-8"?>
<a:theme xmlns:a="http://schemas.openxmlformats.org/drawingml/2006/main" name="huisstijlpresentatie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4C9789715A4BA9B1369FB86A2C70" ma:contentTypeVersion="0" ma:contentTypeDescription="Een nieuw document maken." ma:contentTypeScope="" ma:versionID="b1a2d5ed40e1b4489dad15b2b8f94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d98833e19d1f2353c11efca4d6da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E256BE-F697-4923-8B27-72E52FB3F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23681-F269-4A8B-9CB7-ED4BFD866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E1D3C2-DF2E-4F98-9A26-A54280673A7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huisstijlpresentatie</Template>
  <TotalTime>6788</TotalTime>
  <Words>793</Words>
  <Application>Microsoft Macintosh PowerPoint</Application>
  <PresentationFormat>Diavoorstelling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Calibri</vt:lpstr>
      <vt:lpstr>FlandersArtSans-Bold</vt:lpstr>
      <vt:lpstr>FlandersArtSans-Medium</vt:lpstr>
      <vt:lpstr>FlandersArtSans-Regular</vt:lpstr>
      <vt:lpstr>FlandersArtSerif-Regular</vt:lpstr>
      <vt:lpstr>Helvetica Neue</vt:lpstr>
      <vt:lpstr>huisstijlpresentatie</vt:lpstr>
      <vt:lpstr>Presentatie_Omgevingsvergunning</vt:lpstr>
      <vt:lpstr>1_Presentatie_Omgevingsvergunning</vt:lpstr>
      <vt:lpstr>werkgroep OMV LB &amp; PROV  en IT-dienst 7 oktober 2020</vt:lpstr>
      <vt:lpstr>Agenda</vt:lpstr>
      <vt:lpstr>Stand van zaken</vt:lpstr>
      <vt:lpstr>Stand van zaken (vervolg)</vt:lpstr>
      <vt:lpstr>Stand van zaken (vervolg)</vt:lpstr>
      <vt:lpstr>Release 3 november 2020</vt:lpstr>
      <vt:lpstr>Release 3 november 2020 (vervolg)</vt:lpstr>
      <vt:lpstr>Release 3 november 2020 (vervolg)</vt:lpstr>
      <vt:lpstr>Release 3 november 2020 (vervolg)</vt:lpstr>
      <vt:lpstr>Verdere Planning</vt:lpstr>
      <vt:lpstr>Verdere Planning</vt:lpstr>
      <vt:lpstr>Varia</vt:lpstr>
      <vt:lpstr>Varia (vervolg)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 Omgeving</dc:title>
  <dc:creator>peter.cabus@rwo.vlaanderen.be</dc:creator>
  <cp:lastModifiedBy>VAN LINDT Paul</cp:lastModifiedBy>
  <cp:revision>304</cp:revision>
  <cp:lastPrinted>2017-01-26T11:49:09Z</cp:lastPrinted>
  <dcterms:created xsi:type="dcterms:W3CDTF">2016-12-05T10:24:08Z</dcterms:created>
  <dcterms:modified xsi:type="dcterms:W3CDTF">2020-10-07T09:17:29Z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LeafRef">
    <vt:lpwstr>sjabloon ppt omgevingsvergunning 18-04-2016.potx</vt:lpwstr>
  </property>
  <property fmtid="{D5CDD505-2E9C-101B-9397-08002B2CF9AE}" pid="3" name="ContentTypeId">
    <vt:lpwstr>0x01010076EC4C9789715A4BA9B1369FB86A2C70</vt:lpwstr>
  </property>
  <property fmtid="{D5CDD505-2E9C-101B-9397-08002B2CF9AE}" pid="4" name="IsMyDocuments">
    <vt:bool>true</vt:bool>
  </property>
</Properties>
</file>